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280" r:id="rId3"/>
    <p:sldId id="257" r:id="rId4"/>
    <p:sldId id="281" r:id="rId5"/>
    <p:sldId id="258" r:id="rId6"/>
    <p:sldId id="259" r:id="rId7"/>
    <p:sldId id="260" r:id="rId8"/>
    <p:sldId id="261" r:id="rId9"/>
    <p:sldId id="262" r:id="rId10"/>
    <p:sldId id="265" r:id="rId11"/>
    <p:sldId id="263" r:id="rId12"/>
    <p:sldId id="267" r:id="rId13"/>
    <p:sldId id="266" r:id="rId14"/>
    <p:sldId id="268" r:id="rId15"/>
    <p:sldId id="269" r:id="rId16"/>
    <p:sldId id="264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  <p:sldId id="283" r:id="rId29"/>
    <p:sldId id="284" r:id="rId30"/>
    <p:sldId id="286" r:id="rId31"/>
    <p:sldId id="293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7" r:id="rId40"/>
    <p:sldId id="298" r:id="rId41"/>
    <p:sldId id="299" r:id="rId42"/>
    <p:sldId id="300" r:id="rId43"/>
    <p:sldId id="295" r:id="rId44"/>
    <p:sldId id="296" r:id="rId45"/>
    <p:sldId id="294" r:id="rId46"/>
    <p:sldId id="301" r:id="rId47"/>
    <p:sldId id="302" r:id="rId48"/>
    <p:sldId id="303" r:id="rId49"/>
    <p:sldId id="304" r:id="rId50"/>
    <p:sldId id="305" r:id="rId51"/>
    <p:sldId id="311" r:id="rId52"/>
    <p:sldId id="306" r:id="rId53"/>
    <p:sldId id="307" r:id="rId54"/>
    <p:sldId id="308" r:id="rId55"/>
    <p:sldId id="309" r:id="rId56"/>
    <p:sldId id="312" r:id="rId57"/>
    <p:sldId id="310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5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3D5B9C"/>
    <a:srgbClr val="8F8F8F"/>
    <a:srgbClr val="B90005"/>
    <a:srgbClr val="0A1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8EBD0AB-BCBB-0118-5A80-DA7347617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FCE9EE-D300-DE8D-B423-0568C23473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C7B17-1A89-43CE-83E6-B5D9BEA54F5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AFDCC3-6924-C76E-BE17-936ABBF786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DAAFA3-AD89-91A2-3F7F-2906198481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15C7-A97D-4CA9-BF79-D1804787A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11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15:36:48.8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 35 24575,'-14'45'0,"0"-4"0,9 302 0,9-176 0,-4-147 0,-1 2 0,2 1 0,1-1 0,14 43 0,-8-35 0,-2 0 0,-2 0 0,-2 0 0,-7 43 0,1 2 0,4 544 0,1-659 0,3 0 0,13-41 0,8-52 0,-18 102 0,-3 0 0,-1-44 0,-4 44 0,2 0 0,13-46 0,-5 33 0,-3 1 0,-3-1 0,-7-48 0,1 6 0,5 26 0,-5-69 0,-26 27 0,0-2 0,19 55 0,1 12 0,0-49 0,10-137-1365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18:35:48.8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0 218 24575,'65'20'0,"71"-1"0,-51-7 0,129 4 0,-171-15 0,44 8 0,39 2 0,1815-10 0,-906-3 0,-999 4 0,47 8 0,-47-5 0,44 1 0,39 5 0,-80-6 0,48 1 0,822-7 0,-872 3 0,46 7 0,-46-3 0,50 0 0,2452-7 0,-2519 2 0,0 1 0,26 6 0,-25-4 0,-1-1 0,26 1 0,1228-3 0,-594-3 0,-675 2 0,0 0 0,0 0 0,0-1 0,-1 0 0,1 0 0,0 0 0,-1-1 0,1 0 0,-1 1 0,1-1 0,-1-1 0,0 1 0,0-1 0,0 0 0,7-6 0,-1-2 0,1-1 0,-2 0 0,14-23 0,-20 32 0,-2 1 0,1 0 0,0-1 0,-1 1 0,1 0 0,-1-1 0,0 1 0,1-1 0,-1 1 0,-1-1 0,1 0 0,0 1 0,-1-1 0,1 0 0,-1 0 0,0 1 0,1-1 0,-2 0 0,1 0 0,0 0 0,0 1 0,-1-1 0,0 0 0,1 1 0,-1-1 0,0 0 0,0 1 0,-1-1 0,1 1 0,0-1 0,-1 1 0,0 0 0,1 0 0,-1 0 0,0 0 0,0 0 0,0 0 0,0 0 0,-1 0 0,1 1 0,0-1 0,-1 1 0,1 0 0,-1 0 0,-3-1 0,-11-5 0,0 1 0,-1 0 0,0 2 0,0 0 0,-22-1 0,-16-3 0,26 2 0,-59-1 0,64 6 0,-49-9 0,-23-1 0,39 11 0,14 1 0,-1-2 0,-69-11 0,-81-14 0,122 20 0,-143 5 0,93 4 0,46-4 0,-107-15 0,112 9 0,-1 4 0,-71 6 0,21-1 0,-1006-2 0,1109-1 0,1-1 0,-29-6 0,29 4 0,-1 0 0,-27 0 0,-541 5 0,563-2 0,-47-9 0,46 6 0,-46-3 0,-1558 6 88,765 3-1541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AEFEA-1FD0-4564-BFBC-3007BDECC2E2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7A840-B931-45C3-B348-E95BF93FE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68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244BA0-D725-D004-8FFA-C66E9FE53C52}"/>
              </a:ext>
            </a:extLst>
          </p:cNvPr>
          <p:cNvSpPr/>
          <p:nvPr userDrawn="1"/>
        </p:nvSpPr>
        <p:spPr>
          <a:xfrm>
            <a:off x="0" y="3524623"/>
            <a:ext cx="12192000" cy="3333377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84E00A-C976-3478-5434-F4F72E5803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0001" y="5930338"/>
            <a:ext cx="8348385" cy="548084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이름을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1C42AFF-31BB-3DBA-135C-EAD2F5418E0C}"/>
              </a:ext>
            </a:extLst>
          </p:cNvPr>
          <p:cNvCxnSpPr/>
          <p:nvPr userDrawn="1"/>
        </p:nvCxnSpPr>
        <p:spPr>
          <a:xfrm>
            <a:off x="6172200" y="6478422"/>
            <a:ext cx="575618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8" name="그림 37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E6C6C0F2-1658-D905-877A-B756102680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565993"/>
            <a:ext cx="5639768" cy="2846238"/>
          </a:xfrm>
          <a:prstGeom prst="rect">
            <a:avLst/>
          </a:prstGeom>
        </p:spPr>
      </p:pic>
      <p:sp>
        <p:nvSpPr>
          <p:cNvPr id="42" name="제목 41">
            <a:extLst>
              <a:ext uri="{FF2B5EF4-FFF2-40B4-BE49-F238E27FC236}">
                <a16:creationId xmlns:a16="http://schemas.microsoft.com/office/drawing/2014/main" id="{0F2CAB11-06C9-B8E7-8652-D763267BD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386" y="5192303"/>
            <a:ext cx="6731000" cy="734142"/>
          </a:xfrm>
        </p:spPr>
        <p:txBody>
          <a:bodyPr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defRPr>
            </a:lvl1pPr>
          </a:lstStyle>
          <a:p>
            <a:r>
              <a:rPr lang="ko-KR" altLang="en-US" dirty="0"/>
              <a:t>미팅 날짜 입력</a:t>
            </a:r>
          </a:p>
        </p:txBody>
      </p:sp>
    </p:spTree>
    <p:extLst>
      <p:ext uri="{BB962C8B-B14F-4D97-AF65-F5344CB8AC3E}">
        <p14:creationId xmlns:p14="http://schemas.microsoft.com/office/powerpoint/2010/main" val="228282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F33F91-796E-F7B4-F82E-AB32AD043907}"/>
              </a:ext>
            </a:extLst>
          </p:cNvPr>
          <p:cNvSpPr/>
          <p:nvPr userDrawn="1"/>
        </p:nvSpPr>
        <p:spPr>
          <a:xfrm>
            <a:off x="3606800" y="0"/>
            <a:ext cx="8585200" cy="6858000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8827371D-2C35-EAB2-F2AE-F8C2F2713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6" name="제목 123">
            <a:extLst>
              <a:ext uri="{FF2B5EF4-FFF2-40B4-BE49-F238E27FC236}">
                <a16:creationId xmlns:a16="http://schemas.microsoft.com/office/drawing/2014/main" id="{C27ED4FF-0490-4162-31DD-908E7742E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7" name="텍스트 개체 틀 132">
            <a:extLst>
              <a:ext uri="{FF2B5EF4-FFF2-40B4-BE49-F238E27FC236}">
                <a16:creationId xmlns:a16="http://schemas.microsoft.com/office/drawing/2014/main" id="{E0CA3AB4-F1D1-C555-B497-7280E413BC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8" name="텍스트 개체 틀 132">
            <a:extLst>
              <a:ext uri="{FF2B5EF4-FFF2-40B4-BE49-F238E27FC236}">
                <a16:creationId xmlns:a16="http://schemas.microsoft.com/office/drawing/2014/main" id="{1CAE7D92-967F-7EE7-02AC-B0B318254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9" name="텍스트 개체 틀 132">
            <a:extLst>
              <a:ext uri="{FF2B5EF4-FFF2-40B4-BE49-F238E27FC236}">
                <a16:creationId xmlns:a16="http://schemas.microsoft.com/office/drawing/2014/main" id="{6A089ADA-80D4-26B9-673B-44D1690099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0" name="텍스트 개체 틀 132">
            <a:extLst>
              <a:ext uri="{FF2B5EF4-FFF2-40B4-BE49-F238E27FC236}">
                <a16:creationId xmlns:a16="http://schemas.microsoft.com/office/drawing/2014/main" id="{F714C85F-A6A2-88F8-7BED-CE1487FF1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1" name="텍스트 개체 틀 132">
            <a:extLst>
              <a:ext uri="{FF2B5EF4-FFF2-40B4-BE49-F238E27FC236}">
                <a16:creationId xmlns:a16="http://schemas.microsoft.com/office/drawing/2014/main" id="{2A34D2FE-9127-AB1B-CB6E-E82D3C0C89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2" name="텍스트 개체 틀 140">
            <a:extLst>
              <a:ext uri="{FF2B5EF4-FFF2-40B4-BE49-F238E27FC236}">
                <a16:creationId xmlns:a16="http://schemas.microsoft.com/office/drawing/2014/main" id="{E97C8DFB-6E5D-6A54-71E0-64434DCCD9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3" name="텍스트 개체 틀 140">
            <a:extLst>
              <a:ext uri="{FF2B5EF4-FFF2-40B4-BE49-F238E27FC236}">
                <a16:creationId xmlns:a16="http://schemas.microsoft.com/office/drawing/2014/main" id="{810D75F9-CEF8-F990-94D5-E3803DDB74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" name="텍스트 개체 틀 140">
            <a:extLst>
              <a:ext uri="{FF2B5EF4-FFF2-40B4-BE49-F238E27FC236}">
                <a16:creationId xmlns:a16="http://schemas.microsoft.com/office/drawing/2014/main" id="{DEDDC154-F09F-9E97-CA1E-C37E4A39FC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5" name="텍스트 개체 틀 140">
            <a:extLst>
              <a:ext uri="{FF2B5EF4-FFF2-40B4-BE49-F238E27FC236}">
                <a16:creationId xmlns:a16="http://schemas.microsoft.com/office/drawing/2014/main" id="{AB12217B-5F25-2DDC-487D-FF746327DA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6" name="텍스트 개체 틀 140">
            <a:extLst>
              <a:ext uri="{FF2B5EF4-FFF2-40B4-BE49-F238E27FC236}">
                <a16:creationId xmlns:a16="http://schemas.microsoft.com/office/drawing/2014/main" id="{CDE23B3A-CF32-C298-6DDB-10AF11D958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7" name="텍스트 개체 틀 140">
            <a:extLst>
              <a:ext uri="{FF2B5EF4-FFF2-40B4-BE49-F238E27FC236}">
                <a16:creationId xmlns:a16="http://schemas.microsoft.com/office/drawing/2014/main" id="{7632AA23-D3C8-44EA-D81D-D0CA1C9D2C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0063C6-1C67-CEED-E6BC-8FB432C44E69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23D2D-09D1-1886-E950-F1C41BD1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446CB-6E7C-B57B-3390-3FBF957F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1DE4E-3726-CBEE-0357-91478A74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81D8-36AB-467C-8431-70E1FA902C5E}" type="datetime1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63580-8B5F-2C83-AFB2-6217867A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6372-186E-2B3D-C64B-30EC909D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30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7C715-3113-B5E2-ACE0-8B202F0F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EE09C-BB41-D464-BF2A-EFB3415C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9A39AF-3791-874B-EA82-49A1E8E5F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D8DF98-0CD5-0CF1-2615-26DF8B71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FEC2-4B64-4D69-BB65-0F6A21894B39}" type="datetime1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B28824-0EB3-661A-5569-DC2781B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27A95-3EDC-3192-2AB3-962C83A2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50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16B85-F993-09E6-94A1-BC76AAFD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313003-D7FD-C439-311C-96176CC6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572C6-1A6D-4DF4-9DB1-118B35AF9F82}" type="datetime1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4E8E0B-FADE-8F4E-4E9C-63D85052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F6DCA1-E78A-730E-15F0-5E082E2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2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AD54A7-7A9D-C322-A3B3-1B9FEB22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D713-56E3-400C-8B92-6462C9332D3D}" type="datetime1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CA1377-5A68-F602-A3D6-241B2D94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48D17-D532-FF24-1A67-8E540ABA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73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446AA-12AC-90F0-AE03-88AA6E501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6629C-57B8-77B6-2DDD-DE19035CB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8C40E-6FA9-F4FF-481C-2428F1E4B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675F0-2AF0-C09E-2935-97255D89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F007-AFD6-4C61-A0B0-483FF601CEA2}" type="datetime1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E0EF1A-E7DD-59FF-904E-EE30A97F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02FEB-492D-C976-32C8-1DCA32A4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73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FF740-E263-5DF1-1218-605F823DB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D17B99-7173-4ABC-8FA4-B406894C9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9C456D-1F15-F2F4-2B6B-C8941CB5D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5F1603-AD4C-74DD-EA33-4B83FAA0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1DFF-7F65-4AD7-A72F-C83E75650CF3}" type="datetime1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4FAD07-6D5C-2C4D-93B7-CDA775FA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F45116-4F97-09A9-818E-63833B5D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3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F3173-C290-5793-D759-CFE67FFB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ADBBE0-EB41-5325-CC99-5F9B4267D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1E3E4-3FFA-9736-3772-40991B46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8B2E-171C-4CEA-8810-C9117E2394EC}" type="datetime1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2AE36-F529-1966-587D-7967B1AE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7D259-D3E5-E330-ACBF-E0C7060D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352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FF0ED8-B70A-3A81-EDCB-E717C6976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76DC81-5757-850C-F818-05F09CC12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B23F1-58CD-7930-D3F5-32C1F352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8806-DB14-404D-8171-7B1B76E89300}" type="datetime1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6262A-EFE4-F387-427D-EC7847F7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8E075-BE1E-9EDF-1B3D-E0CC4D33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4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</p:cNvCxnSpPr>
          <p:nvPr userDrawn="1"/>
        </p:nvCxnSpPr>
        <p:spPr>
          <a:xfrm>
            <a:off x="361950" y="5782583"/>
            <a:ext cx="114681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3C2B4CF-08D1-61F2-EDD1-132ACE9C92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50" y="5918200"/>
            <a:ext cx="11055350" cy="742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설명을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7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05FB74B1-747C-467F-D9F4-1E3826802F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1950" y="1813615"/>
            <a:ext cx="7029450" cy="41653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513583A-2964-A858-4845-A2E81ED7F2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2501" y="1813358"/>
            <a:ext cx="4279900" cy="4165600"/>
          </a:xfrm>
        </p:spPr>
        <p:txBody>
          <a:bodyPr>
            <a:normAutofit/>
          </a:bodyPr>
          <a:lstStyle>
            <a:lvl1pPr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그림에</a:t>
            </a:r>
            <a:r>
              <a:rPr lang="en-US" altLang="ko-KR" dirty="0"/>
              <a:t> </a:t>
            </a:r>
            <a:r>
              <a:rPr lang="ko-KR" altLang="en-US" dirty="0"/>
              <a:t>대한 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6931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D36F0-C8F1-16A8-691B-22E937A2FDBE}"/>
              </a:ext>
            </a:extLst>
          </p:cNvPr>
          <p:cNvSpPr/>
          <p:nvPr userDrawn="1"/>
        </p:nvSpPr>
        <p:spPr>
          <a:xfrm>
            <a:off x="0" y="1568384"/>
            <a:ext cx="7628544" cy="47484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5" name="미디어 개체 틀 4">
            <a:extLst>
              <a:ext uri="{FF2B5EF4-FFF2-40B4-BE49-F238E27FC236}">
                <a16:creationId xmlns:a16="http://schemas.microsoft.com/office/drawing/2014/main" id="{1742E20A-BECD-5917-33FE-5AD530212803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0" y="1568383"/>
            <a:ext cx="7628545" cy="429027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77F2FB3D-A623-2D69-607F-7D4A73C1C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930516"/>
            <a:ext cx="7628544" cy="36512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EFEF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영상 제목 입력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0323CDC9-8356-FBDA-7E0C-7954873F8E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72400" y="1568381"/>
            <a:ext cx="4057650" cy="4361917"/>
          </a:xfrm>
        </p:spPr>
        <p:txBody>
          <a:bodyPr>
            <a:normAutofit/>
          </a:bodyPr>
          <a:lstStyle>
            <a:lvl1pPr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영상에</a:t>
            </a:r>
            <a:r>
              <a:rPr lang="en-US" altLang="ko-KR" dirty="0"/>
              <a:t> </a:t>
            </a:r>
            <a:r>
              <a:rPr lang="ko-KR" altLang="en-US" dirty="0"/>
              <a:t>대한 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9092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379599" y="386721"/>
            <a:ext cx="9356538" cy="45719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8777102" y="386721"/>
            <a:ext cx="30352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858"/>
            <a:ext cx="11088501" cy="55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379599" y="386721"/>
            <a:ext cx="9356538" cy="45719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8777102" y="386721"/>
            <a:ext cx="30352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9" y="6053984"/>
            <a:ext cx="1202329" cy="6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7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9C28DE0-5DA6-55E9-FED8-3E62C4DE25EB}"/>
              </a:ext>
            </a:extLst>
          </p:cNvPr>
          <p:cNvSpPr/>
          <p:nvPr userDrawn="1"/>
        </p:nvSpPr>
        <p:spPr>
          <a:xfrm>
            <a:off x="3606800" y="0"/>
            <a:ext cx="8585200" cy="6858000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1DC33E4-9B4A-5D59-7A0C-E277CBD565C9}"/>
              </a:ext>
            </a:extLst>
          </p:cNvPr>
          <p:cNvSpPr/>
          <p:nvPr userDrawn="1"/>
        </p:nvSpPr>
        <p:spPr>
          <a:xfrm>
            <a:off x="0" y="0"/>
            <a:ext cx="3606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7" name="그림 116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2685D226-5374-9DC9-8A68-2DCD59A463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124" name="제목 123">
            <a:extLst>
              <a:ext uri="{FF2B5EF4-FFF2-40B4-BE49-F238E27FC236}">
                <a16:creationId xmlns:a16="http://schemas.microsoft.com/office/drawing/2014/main" id="{FBA234E1-2408-7FF0-E23E-7B211F753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33" name="텍스트 개체 틀 132">
            <a:extLst>
              <a:ext uri="{FF2B5EF4-FFF2-40B4-BE49-F238E27FC236}">
                <a16:creationId xmlns:a16="http://schemas.microsoft.com/office/drawing/2014/main" id="{B6BDA5E2-DA64-618B-2962-B374D93839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134" name="텍스트 개체 틀 132">
            <a:extLst>
              <a:ext uri="{FF2B5EF4-FFF2-40B4-BE49-F238E27FC236}">
                <a16:creationId xmlns:a16="http://schemas.microsoft.com/office/drawing/2014/main" id="{4C21673D-BB4F-93B0-E201-8A979E421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135" name="텍스트 개체 틀 132">
            <a:extLst>
              <a:ext uri="{FF2B5EF4-FFF2-40B4-BE49-F238E27FC236}">
                <a16:creationId xmlns:a16="http://schemas.microsoft.com/office/drawing/2014/main" id="{EDA5BEF7-20A7-181A-EDF9-D6E87B75B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36" name="텍스트 개체 틀 132">
            <a:extLst>
              <a:ext uri="{FF2B5EF4-FFF2-40B4-BE49-F238E27FC236}">
                <a16:creationId xmlns:a16="http://schemas.microsoft.com/office/drawing/2014/main" id="{F5558A42-7201-111D-50E5-A25220EC3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37" name="텍스트 개체 틀 132">
            <a:extLst>
              <a:ext uri="{FF2B5EF4-FFF2-40B4-BE49-F238E27FC236}">
                <a16:creationId xmlns:a16="http://schemas.microsoft.com/office/drawing/2014/main" id="{CB59C18D-A704-BF8D-EC1E-1608EF52E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41" name="텍스트 개체 틀 140">
            <a:extLst>
              <a:ext uri="{FF2B5EF4-FFF2-40B4-BE49-F238E27FC236}">
                <a16:creationId xmlns:a16="http://schemas.microsoft.com/office/drawing/2014/main" id="{1BB7C4DB-61FC-3038-F5EB-496E82D691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2" name="텍스트 개체 틀 140">
            <a:extLst>
              <a:ext uri="{FF2B5EF4-FFF2-40B4-BE49-F238E27FC236}">
                <a16:creationId xmlns:a16="http://schemas.microsoft.com/office/drawing/2014/main" id="{6BFD30C2-59D6-3A8D-BA58-F18224FBD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3" name="텍스트 개체 틀 140">
            <a:extLst>
              <a:ext uri="{FF2B5EF4-FFF2-40B4-BE49-F238E27FC236}">
                <a16:creationId xmlns:a16="http://schemas.microsoft.com/office/drawing/2014/main" id="{9B01DD53-1AA7-0101-B2F4-CE6BCF0BCB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4" name="텍스트 개체 틀 140">
            <a:extLst>
              <a:ext uri="{FF2B5EF4-FFF2-40B4-BE49-F238E27FC236}">
                <a16:creationId xmlns:a16="http://schemas.microsoft.com/office/drawing/2014/main" id="{D9F2EEA8-3730-72FE-61C8-51E57C003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5" name="텍스트 개체 틀 140">
            <a:extLst>
              <a:ext uri="{FF2B5EF4-FFF2-40B4-BE49-F238E27FC236}">
                <a16:creationId xmlns:a16="http://schemas.microsoft.com/office/drawing/2014/main" id="{DD09131C-F743-ABD3-92F6-5CB2DA337E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6" name="텍스트 개체 틀 140">
            <a:extLst>
              <a:ext uri="{FF2B5EF4-FFF2-40B4-BE49-F238E27FC236}">
                <a16:creationId xmlns:a16="http://schemas.microsoft.com/office/drawing/2014/main" id="{151F1205-8317-677A-3D8D-66814036E0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9B3AA4CA-2F9C-6137-8683-2639CF6ACB22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1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1DC33E4-9B4A-5D59-7A0C-E277CBD565C9}"/>
              </a:ext>
            </a:extLst>
          </p:cNvPr>
          <p:cNvSpPr/>
          <p:nvPr userDrawn="1"/>
        </p:nvSpPr>
        <p:spPr>
          <a:xfrm>
            <a:off x="0" y="0"/>
            <a:ext cx="3606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7" name="그림 116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2685D226-5374-9DC9-8A68-2DCD59A463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124" name="제목 123">
            <a:extLst>
              <a:ext uri="{FF2B5EF4-FFF2-40B4-BE49-F238E27FC236}">
                <a16:creationId xmlns:a16="http://schemas.microsoft.com/office/drawing/2014/main" id="{FBA234E1-2408-7FF0-E23E-7B211F753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33" name="텍스트 개체 틀 132">
            <a:extLst>
              <a:ext uri="{FF2B5EF4-FFF2-40B4-BE49-F238E27FC236}">
                <a16:creationId xmlns:a16="http://schemas.microsoft.com/office/drawing/2014/main" id="{B6BDA5E2-DA64-618B-2962-B374D93839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134" name="텍스트 개체 틀 132">
            <a:extLst>
              <a:ext uri="{FF2B5EF4-FFF2-40B4-BE49-F238E27FC236}">
                <a16:creationId xmlns:a16="http://schemas.microsoft.com/office/drawing/2014/main" id="{4C21673D-BB4F-93B0-E201-8A979E421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135" name="텍스트 개체 틀 132">
            <a:extLst>
              <a:ext uri="{FF2B5EF4-FFF2-40B4-BE49-F238E27FC236}">
                <a16:creationId xmlns:a16="http://schemas.microsoft.com/office/drawing/2014/main" id="{EDA5BEF7-20A7-181A-EDF9-D6E87B75B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36" name="텍스트 개체 틀 132">
            <a:extLst>
              <a:ext uri="{FF2B5EF4-FFF2-40B4-BE49-F238E27FC236}">
                <a16:creationId xmlns:a16="http://schemas.microsoft.com/office/drawing/2014/main" id="{F5558A42-7201-111D-50E5-A25220EC3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37" name="텍스트 개체 틀 132">
            <a:extLst>
              <a:ext uri="{FF2B5EF4-FFF2-40B4-BE49-F238E27FC236}">
                <a16:creationId xmlns:a16="http://schemas.microsoft.com/office/drawing/2014/main" id="{CB59C18D-A704-BF8D-EC1E-1608EF52E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41" name="텍스트 개체 틀 140">
            <a:extLst>
              <a:ext uri="{FF2B5EF4-FFF2-40B4-BE49-F238E27FC236}">
                <a16:creationId xmlns:a16="http://schemas.microsoft.com/office/drawing/2014/main" id="{1BB7C4DB-61FC-3038-F5EB-496E82D691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2" name="텍스트 개체 틀 140">
            <a:extLst>
              <a:ext uri="{FF2B5EF4-FFF2-40B4-BE49-F238E27FC236}">
                <a16:creationId xmlns:a16="http://schemas.microsoft.com/office/drawing/2014/main" id="{6BFD30C2-59D6-3A8D-BA58-F18224FBD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3" name="텍스트 개체 틀 140">
            <a:extLst>
              <a:ext uri="{FF2B5EF4-FFF2-40B4-BE49-F238E27FC236}">
                <a16:creationId xmlns:a16="http://schemas.microsoft.com/office/drawing/2014/main" id="{9B01DD53-1AA7-0101-B2F4-CE6BCF0BCB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4" name="텍스트 개체 틀 140">
            <a:extLst>
              <a:ext uri="{FF2B5EF4-FFF2-40B4-BE49-F238E27FC236}">
                <a16:creationId xmlns:a16="http://schemas.microsoft.com/office/drawing/2014/main" id="{D9F2EEA8-3730-72FE-61C8-51E57C003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5" name="텍스트 개체 틀 140">
            <a:extLst>
              <a:ext uri="{FF2B5EF4-FFF2-40B4-BE49-F238E27FC236}">
                <a16:creationId xmlns:a16="http://schemas.microsoft.com/office/drawing/2014/main" id="{DD09131C-F743-ABD3-92F6-5CB2DA337E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6" name="텍스트 개체 틀 140">
            <a:extLst>
              <a:ext uri="{FF2B5EF4-FFF2-40B4-BE49-F238E27FC236}">
                <a16:creationId xmlns:a16="http://schemas.microsoft.com/office/drawing/2014/main" id="{151F1205-8317-677A-3D8D-66814036E0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9B3AA4CA-2F9C-6137-8683-2639CF6ACB22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3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BD97D0-9F35-EC3D-CD21-DB93256C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0F94C7-AF02-2784-2BD1-1F6AFBC8E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BE0C4-0CB5-A810-460E-B29DF6061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8FDE8-EC5A-406B-AB21-EBA993C600AD}" type="datetime1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1A9DD7-C2B5-3F67-EBC6-C414FF7ED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09683-4EC5-63F3-0C35-0B6FAFC6E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78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6" r:id="rId3"/>
    <p:sldLayoutId id="2147483662" r:id="rId4"/>
    <p:sldLayoutId id="2147483663" r:id="rId5"/>
    <p:sldLayoutId id="2147483664" r:id="rId6"/>
    <p:sldLayoutId id="2147483665" r:id="rId7"/>
    <p:sldLayoutId id="2147483651" r:id="rId8"/>
    <p:sldLayoutId id="2147483661" r:id="rId9"/>
    <p:sldLayoutId id="2147483660" r:id="rId10"/>
    <p:sldLayoutId id="2147483650" r:id="rId11"/>
    <p:sldLayoutId id="2147483652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.xml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EE464E9F-C43B-6E93-460F-CF59D8497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한성재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108079-0DE7-ED1D-6B0C-6D8F7A70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2024..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08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212EDD87-9EDA-7F53-48AF-79708E6A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4" y="5129467"/>
            <a:ext cx="3873988" cy="14944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5734050" cy="444500"/>
          </a:xfrm>
        </p:spPr>
        <p:txBody>
          <a:bodyPr>
            <a:normAutofit/>
          </a:bodyPr>
          <a:lstStyle/>
          <a:p>
            <a:r>
              <a:rPr lang="ko-KR" altLang="en-US" dirty="0"/>
              <a:t>최적화 과정에서의 </a:t>
            </a:r>
            <a:r>
              <a:rPr lang="en-US" altLang="ko-KR" dirty="0"/>
              <a:t>loss</a:t>
            </a:r>
            <a:r>
              <a:rPr lang="ko-KR" altLang="en-US" dirty="0"/>
              <a:t>를 줄이기 위해 가중치를 조절하는 알고리즘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B6ABC-1DA0-1406-3915-4120AC7E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317" y="5367614"/>
            <a:ext cx="2457793" cy="419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FF9511-FF8C-7656-6C07-0EBBA3272A95}"/>
              </a:ext>
            </a:extLst>
          </p:cNvPr>
          <p:cNvSpPr txBox="1"/>
          <p:nvPr/>
        </p:nvSpPr>
        <p:spPr>
          <a:xfrm>
            <a:off x="361950" y="1509267"/>
            <a:ext cx="481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Forward Pass: </a:t>
            </a:r>
            <a:r>
              <a:rPr lang="ko-KR" altLang="en-US" sz="1400"/>
              <a:t>각 소과정의 결과값 계산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44DB12-A343-69F0-C6D4-FDA44CC51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2839632"/>
            <a:ext cx="4815328" cy="18968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6D7C9C-C4CF-95AE-F149-D038CF7C4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1971664"/>
            <a:ext cx="2862439" cy="6398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A26FE1-CBDB-B40D-86EC-DC8A87F9C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317" y="2075161"/>
            <a:ext cx="6266714" cy="2574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3F3463-C706-4BEC-9F66-9CE933384521}"/>
              </a:ext>
            </a:extLst>
          </p:cNvPr>
          <p:cNvSpPr txBox="1"/>
          <p:nvPr/>
        </p:nvSpPr>
        <p:spPr>
          <a:xfrm>
            <a:off x="5563317" y="1490386"/>
            <a:ext cx="5483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Backward Pass:</a:t>
            </a:r>
            <a:r>
              <a:rPr lang="ko-KR" altLang="en-US" dirty="0"/>
              <a:t> </a:t>
            </a:r>
            <a:r>
              <a:rPr lang="ko-KR" altLang="en-US" sz="1400" dirty="0"/>
              <a:t>각 노드의 기울기를 </a:t>
            </a:r>
            <a:r>
              <a:rPr lang="en-US" altLang="ko-KR" sz="1400" dirty="0"/>
              <a:t>chain rule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활용하여                    뒤에서부터 계산</a:t>
            </a:r>
            <a:r>
              <a:rPr lang="en-US" altLang="ko-KR" sz="1400" dirty="0"/>
              <a:t>. </a:t>
            </a:r>
            <a:r>
              <a:rPr lang="ko-KR" altLang="en-US" sz="1400" dirty="0"/>
              <a:t>가장 왼쪽의 붉은 숫자가 각 </a:t>
            </a:r>
            <a:r>
              <a:rPr lang="en-US" altLang="ko-KR" sz="1400" dirty="0"/>
              <a:t>W</a:t>
            </a:r>
            <a:r>
              <a:rPr lang="ko-KR" altLang="en-US" sz="1400" dirty="0"/>
              <a:t>의 기울기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D463F-32F3-ED04-EC3B-EBB4C1DA0C37}"/>
              </a:ext>
            </a:extLst>
          </p:cNvPr>
          <p:cNvSpPr txBox="1"/>
          <p:nvPr/>
        </p:nvSpPr>
        <p:spPr>
          <a:xfrm>
            <a:off x="287704" y="4736465"/>
            <a:ext cx="481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Loss Calculation: loss </a:t>
            </a:r>
            <a:r>
              <a:rPr lang="ko-KR" altLang="en-US" dirty="0"/>
              <a:t>값 계산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7183AA-F5D5-AEE1-7320-5BC76EA5A373}"/>
              </a:ext>
            </a:extLst>
          </p:cNvPr>
          <p:cNvSpPr txBox="1"/>
          <p:nvPr/>
        </p:nvSpPr>
        <p:spPr>
          <a:xfrm>
            <a:off x="5500793" y="4736465"/>
            <a:ext cx="632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Weight Update: </a:t>
            </a:r>
            <a:r>
              <a:rPr lang="ko-KR" altLang="en-US" sz="1400" dirty="0"/>
              <a:t>기울기와 손실함수의 값을 다음 가중치로 업데이트</a:t>
            </a:r>
            <a:r>
              <a:rPr lang="en-US" altLang="ko-KR" sz="1400" dirty="0"/>
              <a:t>.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732E747-B560-6636-9215-6ED5E6040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557" y="5129467"/>
            <a:ext cx="1614113" cy="3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4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8188081" cy="1081629"/>
          </a:xfrm>
        </p:spPr>
        <p:txBody>
          <a:bodyPr>
            <a:normAutofit/>
          </a:bodyPr>
          <a:lstStyle/>
          <a:p>
            <a:r>
              <a:rPr lang="ko-KR" altLang="en-US" dirty="0"/>
              <a:t>인간의 뇌에서 영감을 받아 설계된 알고리즘</a:t>
            </a:r>
            <a:r>
              <a:rPr lang="en-US" altLang="ko-KR" dirty="0"/>
              <a:t>. </a:t>
            </a:r>
            <a:r>
              <a:rPr lang="ko-KR" altLang="en-US" dirty="0"/>
              <a:t>여러 층의 뉴런으로 이루어져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각 뉴런이 입력을 받아 함수를 통해 출력을 생성함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C17B55-AB87-78C7-84AE-36B80BF7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617903"/>
            <a:ext cx="5175558" cy="2545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3DA720-1729-8EB6-F943-47FAB3252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86" y="1479217"/>
            <a:ext cx="5716401" cy="2822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7C5C8F-2940-29A9-4AB4-443CA1F15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4306910"/>
            <a:ext cx="5554642" cy="18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54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Fully Connected Layer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1" y="1075417"/>
            <a:ext cx="5882542" cy="300091"/>
          </a:xfrm>
        </p:spPr>
        <p:txBody>
          <a:bodyPr>
            <a:normAutofit/>
          </a:bodyPr>
          <a:lstStyle/>
          <a:p>
            <a:r>
              <a:rPr lang="ko-KR" altLang="en-US" dirty="0"/>
              <a:t>각 뉴런이 이전 층의 모든 뉴런과 연결됨</a:t>
            </a:r>
            <a:r>
              <a:rPr lang="en-US" altLang="ko-KR" dirty="0"/>
              <a:t>. CNN</a:t>
            </a:r>
            <a:r>
              <a:rPr lang="ko-KR" altLang="en-US" dirty="0"/>
              <a:t>에서 최종적인 예측을 하는데 사용됨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6D1BE5-7A03-FFB1-853B-4A55628B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1714249"/>
            <a:ext cx="9117952" cy="24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59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Convolutional Neural Networks(CNN)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7961435" cy="64396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Convolutional Layer: 1</a:t>
            </a:r>
            <a:r>
              <a:rPr lang="ko-KR" altLang="en-US" sz="1800" dirty="0"/>
              <a:t>개의 </a:t>
            </a:r>
            <a:r>
              <a:rPr lang="en-US" altLang="ko-KR" sz="1800" dirty="0"/>
              <a:t>W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상수항</a:t>
            </a:r>
            <a:r>
              <a:rPr lang="en-US" altLang="ko-KR" sz="1800" dirty="0"/>
              <a:t>(b)</a:t>
            </a:r>
            <a:r>
              <a:rPr lang="ko-KR" altLang="en-US" sz="1800" dirty="0"/>
              <a:t>으로 이루어진 필터로 도장을 찍듯이 평균을 내어 </a:t>
            </a:r>
            <a:r>
              <a:rPr lang="en-US" altLang="ko-KR" sz="1800" dirty="0"/>
              <a:t>activation maps</a:t>
            </a:r>
            <a:r>
              <a:rPr lang="ko-KR" altLang="en-US" sz="1800" dirty="0"/>
              <a:t>를 만들고 </a:t>
            </a:r>
            <a:r>
              <a:rPr lang="en-US" altLang="ko-KR" sz="1800" dirty="0" err="1"/>
              <a:t>relu</a:t>
            </a:r>
            <a:r>
              <a:rPr lang="ko-KR" altLang="en-US" sz="1800" dirty="0"/>
              <a:t>를 통과시켜 출력한다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E27398-ED69-3D1E-3316-1532A23F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99" y="2503252"/>
            <a:ext cx="5854502" cy="37923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64E4ED-3B95-64B9-DF70-7117907F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537" y="2503252"/>
            <a:ext cx="2647137" cy="3748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1C0644-6D4C-BCF1-C6B6-E3C5B2F02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537" y="513364"/>
            <a:ext cx="161947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Convolutional Neural Networks(CNN)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5734050" cy="669407"/>
          </a:xfrm>
        </p:spPr>
        <p:txBody>
          <a:bodyPr>
            <a:normAutofit/>
          </a:bodyPr>
          <a:lstStyle/>
          <a:p>
            <a:r>
              <a:rPr lang="en-US" altLang="ko-KR" dirty="0"/>
              <a:t>Common to zero pad the border: </a:t>
            </a:r>
            <a:r>
              <a:rPr lang="ko-KR" altLang="en-US" dirty="0"/>
              <a:t>입력층의 크기가 줄어드는 것을 방지하기 위해 주변에 </a:t>
            </a:r>
            <a:r>
              <a:rPr lang="en-US" altLang="ko-KR" dirty="0"/>
              <a:t>0</a:t>
            </a:r>
            <a:r>
              <a:rPr lang="ko-KR" altLang="en-US" dirty="0"/>
              <a:t>으로 된 항을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2E12BB-39F1-82C3-E283-72E50DBD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3" y="1829355"/>
            <a:ext cx="3562847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9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Pooling Layer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48349"/>
            <a:ext cx="8953988" cy="1026921"/>
          </a:xfrm>
        </p:spPr>
        <p:txBody>
          <a:bodyPr>
            <a:normAutofit/>
          </a:bodyPr>
          <a:lstStyle/>
          <a:p>
            <a:r>
              <a:rPr lang="en-US" altLang="ko-KR" sz="1600" dirty="0" err="1"/>
              <a:t>Actvation</a:t>
            </a:r>
            <a:r>
              <a:rPr lang="en-US" altLang="ko-KR" sz="1600" dirty="0"/>
              <a:t> maps</a:t>
            </a:r>
            <a:r>
              <a:rPr lang="ko-KR" altLang="en-US" sz="1600" dirty="0"/>
              <a:t>의 크기를 줄여 계산 효율성을 올리고</a:t>
            </a:r>
            <a:r>
              <a:rPr lang="en-US" altLang="ko-KR" sz="1600" dirty="0"/>
              <a:t>, </a:t>
            </a:r>
            <a:r>
              <a:rPr lang="ko-KR" altLang="en-US" sz="1600" dirty="0"/>
              <a:t>위치에 대한 불변성을 향상 시킨다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AB7312-B81B-40D3-11EA-DC824E80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22" y="2104558"/>
            <a:ext cx="6853244" cy="37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5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functions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48349"/>
            <a:ext cx="8149004" cy="23812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Hidden layer</a:t>
            </a:r>
            <a:r>
              <a:rPr lang="ko-KR" altLang="en-US" dirty="0"/>
              <a:t>의 출력을 비선형적으로 만들어 성능을 향상 시킴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342490-A6BE-9CF3-6DB4-3D85B8B5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44" y="1730974"/>
            <a:ext cx="8837467" cy="37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12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C09378-5A26-7653-FB5F-5B94946C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50" y="1995956"/>
            <a:ext cx="3743847" cy="36485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0FB6EF-85F9-9D7F-92AC-1B8FA94C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02" y="1995956"/>
            <a:ext cx="3801005" cy="781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1C3C0D-89D6-F7E9-DD18-3A515191CFC1}"/>
              </a:ext>
            </a:extLst>
          </p:cNvPr>
          <p:cNvSpPr txBox="1"/>
          <p:nvPr/>
        </p:nvSpPr>
        <p:spPr>
          <a:xfrm>
            <a:off x="6260840" y="3041780"/>
            <a:ext cx="4898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값을 </a:t>
            </a:r>
            <a:r>
              <a:rPr lang="en-US" altLang="ko-KR" dirty="0"/>
              <a:t>0~1</a:t>
            </a:r>
            <a:r>
              <a:rPr lang="ko-KR" altLang="en-US" dirty="0"/>
              <a:t> 범위로 압축하는 함수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매우 작은 값이나 큰 값에서 기울기가 </a:t>
            </a:r>
            <a:r>
              <a:rPr lang="en-US" altLang="ko-KR" dirty="0"/>
              <a:t>0</a:t>
            </a:r>
            <a:r>
              <a:rPr lang="ko-KR" altLang="en-US" dirty="0"/>
              <a:t>에 수렴하여 </a:t>
            </a:r>
            <a:r>
              <a:rPr lang="ko-KR" altLang="en-US" dirty="0" err="1"/>
              <a:t>학습률이</a:t>
            </a:r>
            <a:r>
              <a:rPr lang="ko-KR" altLang="en-US" dirty="0"/>
              <a:t> 매우 떨어짐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중앙값이 </a:t>
            </a:r>
            <a:r>
              <a:rPr lang="en-US" altLang="ko-KR" dirty="0"/>
              <a:t>0</a:t>
            </a:r>
            <a:r>
              <a:rPr lang="ko-KR" altLang="en-US" dirty="0"/>
              <a:t>이 아니기 때문에 학습에 불리</a:t>
            </a:r>
          </a:p>
        </p:txBody>
      </p:sp>
    </p:spTree>
    <p:extLst>
      <p:ext uri="{BB962C8B-B14F-4D97-AF65-F5344CB8AC3E}">
        <p14:creationId xmlns:p14="http://schemas.microsoft.com/office/powerpoint/2010/main" val="1813400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tanh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FA4B8C-4D15-4553-8302-31486113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39" y="1950470"/>
            <a:ext cx="3705742" cy="3600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9A7E81-6420-3D47-47B2-BC540AEE6272}"/>
              </a:ext>
            </a:extLst>
          </p:cNvPr>
          <p:cNvSpPr txBox="1"/>
          <p:nvPr/>
        </p:nvSpPr>
        <p:spPr>
          <a:xfrm>
            <a:off x="5536326" y="2827617"/>
            <a:ext cx="419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중앙값은 </a:t>
            </a:r>
            <a:r>
              <a:rPr lang="en-US" altLang="ko-KR" dirty="0"/>
              <a:t>0</a:t>
            </a:r>
            <a:r>
              <a:rPr lang="ko-KR" altLang="en-US" dirty="0"/>
              <a:t>에 위치하지만</a:t>
            </a:r>
            <a:r>
              <a:rPr lang="en-US" altLang="ko-KR" dirty="0"/>
              <a:t>, </a:t>
            </a:r>
            <a:r>
              <a:rPr lang="ko-KR" altLang="en-US" dirty="0"/>
              <a:t>끝부분에서 기울기가 소실되는 문제가 남아있음</a:t>
            </a:r>
          </a:p>
        </p:txBody>
      </p:sp>
    </p:spTree>
    <p:extLst>
      <p:ext uri="{BB962C8B-B14F-4D97-AF65-F5344CB8AC3E}">
        <p14:creationId xmlns:p14="http://schemas.microsoft.com/office/powerpoint/2010/main" val="3753456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(Rectified Linear Unit)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8734" y="1318169"/>
            <a:ext cx="3914775" cy="957083"/>
          </a:xfrm>
        </p:spPr>
        <p:txBody>
          <a:bodyPr>
            <a:normAutofit/>
          </a:bodyPr>
          <a:lstStyle/>
          <a:p>
            <a:r>
              <a:rPr lang="ko-KR" altLang="en-US" dirty="0"/>
              <a:t>양수 영역에서 기울기 소실이 발생하지 않음</a:t>
            </a:r>
            <a:endParaRPr lang="en-US" altLang="ko-KR" dirty="0"/>
          </a:p>
          <a:p>
            <a:r>
              <a:rPr lang="ko-KR" altLang="en-US" dirty="0"/>
              <a:t>그러나 음수에서는 기울기가 </a:t>
            </a:r>
            <a:r>
              <a:rPr lang="ko-KR" altLang="en-US" dirty="0" err="1"/>
              <a:t>사라져버림</a:t>
            </a:r>
            <a:endParaRPr lang="en-US" altLang="ko-KR" dirty="0"/>
          </a:p>
          <a:p>
            <a:r>
              <a:rPr lang="en-US" altLang="ko-KR" dirty="0"/>
              <a:t>Sigmoid</a:t>
            </a:r>
            <a:r>
              <a:rPr lang="ko-KR" altLang="en-US" dirty="0"/>
              <a:t>보다 실제 생물학적 뉴런의 반응과 가까움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6ADCB9-ECCA-AC6F-92F3-C81E252C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53" y="1318169"/>
            <a:ext cx="2416178" cy="21360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BCDA95-78B2-F19C-B039-3D51A537F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41" y="3692488"/>
            <a:ext cx="1987319" cy="1631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E10E44-3813-CA40-9B98-89B9280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822" y="3579257"/>
            <a:ext cx="2846090" cy="16065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DE71676-D940-69DF-24C3-99C9A7B77761}"/>
                  </a:ext>
                </a:extLst>
              </p14:cNvPr>
              <p14:cNvContentPartPr/>
              <p14:nvPr/>
            </p14:nvContentPartPr>
            <p14:xfrm>
              <a:off x="5415006" y="4100063"/>
              <a:ext cx="45719" cy="601262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DE71676-D940-69DF-24C3-99C9A7B777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2007" y="4037454"/>
                <a:ext cx="171356" cy="7268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68928CA4-7D72-3597-CF49-28E101EE7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725" y="636332"/>
            <a:ext cx="3514481" cy="379533"/>
          </a:xfrm>
          <a:prstGeom prst="rect">
            <a:avLst/>
          </a:prstGeom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C056913D-B9C2-F104-64C8-978AAF6298AA}"/>
              </a:ext>
            </a:extLst>
          </p:cNvPr>
          <p:cNvSpPr txBox="1">
            <a:spLocks/>
          </p:cNvSpPr>
          <p:nvPr/>
        </p:nvSpPr>
        <p:spPr>
          <a:xfrm>
            <a:off x="813722" y="5957231"/>
            <a:ext cx="3281540" cy="75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음수영역에서의 기울기 소실을 개선한 형태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EDC7FA-A0A4-FD45-B159-43068A3FCC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98" y="5425392"/>
            <a:ext cx="1586396" cy="2437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FB3AF8-74E8-9780-67F5-84299355D5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245" y="5370339"/>
            <a:ext cx="2313384" cy="4855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1F7D12-B694-107A-8B8B-0142CBBA4E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6088" y="4017755"/>
            <a:ext cx="3092090" cy="490530"/>
          </a:xfrm>
          <a:prstGeom prst="rect">
            <a:avLst/>
          </a:prstGeom>
        </p:spPr>
      </p:pic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B1B18AB-6B91-5BE9-C626-CFC823F88A12}"/>
              </a:ext>
            </a:extLst>
          </p:cNvPr>
          <p:cNvSpPr txBox="1">
            <a:spLocks/>
          </p:cNvSpPr>
          <p:nvPr/>
        </p:nvSpPr>
        <p:spPr>
          <a:xfrm>
            <a:off x="6602581" y="3187783"/>
            <a:ext cx="4911369" cy="1194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/>
              <a:t>Maxout</a:t>
            </a:r>
            <a:r>
              <a:rPr lang="en-US" altLang="ko-KR" sz="1800" dirty="0"/>
              <a:t> “Neuron”: </a:t>
            </a:r>
            <a:r>
              <a:rPr lang="ko-KR" altLang="en-US" sz="1800" dirty="0"/>
              <a:t>여러 개의 선형함수 중 가장 좋은 것을 고르는 </a:t>
            </a:r>
            <a:r>
              <a:rPr lang="en-US" altLang="ko-KR" sz="1800" dirty="0"/>
              <a:t>Activation function.</a:t>
            </a:r>
          </a:p>
          <a:p>
            <a:r>
              <a:rPr lang="ko-KR" altLang="en-US" sz="1800" dirty="0"/>
              <a:t>이것의 일반화가 </a:t>
            </a:r>
            <a:r>
              <a:rPr lang="en-US" altLang="ko-KR" sz="1800" dirty="0" err="1"/>
              <a:t>Relu</a:t>
            </a:r>
            <a:r>
              <a:rPr lang="ko-KR" altLang="en-US" sz="1800" dirty="0"/>
              <a:t>이다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4703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K-</a:t>
            </a:r>
            <a:r>
              <a:rPr lang="en-US" altLang="ko-KR" dirty="0" err="1"/>
              <a:t>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가장 가까운 </a:t>
            </a:r>
            <a:r>
              <a:rPr lang="en-US" altLang="ko-KR" dirty="0"/>
              <a:t>k</a:t>
            </a:r>
            <a:r>
              <a:rPr lang="ko-KR" altLang="en-US" dirty="0"/>
              <a:t>개의 이웃을 찾아 투표로 결정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21845A-64DC-8E37-B268-75F6376C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92" y="2028061"/>
            <a:ext cx="1125059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95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6124819" cy="1706860"/>
          </a:xfrm>
        </p:spPr>
        <p:txBody>
          <a:bodyPr>
            <a:normAutofit/>
          </a:bodyPr>
          <a:lstStyle/>
          <a:p>
            <a:r>
              <a:rPr lang="ko-KR" altLang="en-US" dirty="0"/>
              <a:t>각 데이터 별로 크기가 달라</a:t>
            </a:r>
            <a:r>
              <a:rPr lang="en-US" altLang="ko-KR" dirty="0"/>
              <a:t> </a:t>
            </a:r>
            <a:r>
              <a:rPr lang="ko-KR" altLang="en-US" dirty="0"/>
              <a:t>데이터의 중요도가 숫자 크기에 좌우되는 것을 방지하기 위해 </a:t>
            </a:r>
            <a:r>
              <a:rPr lang="ko-KR" altLang="en-US" dirty="0" err="1"/>
              <a:t>전처리</a:t>
            </a:r>
            <a:r>
              <a:rPr lang="ko-KR" altLang="en-US" dirty="0"/>
              <a:t> 과정을 거친다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단순히 평균을 빼서 데이터의 중심을 </a:t>
            </a:r>
            <a:r>
              <a:rPr lang="en-US" altLang="ko-KR" dirty="0"/>
              <a:t>0</a:t>
            </a:r>
            <a:r>
              <a:rPr lang="ko-KR" altLang="en-US" dirty="0"/>
              <a:t>으로 맞추는  </a:t>
            </a:r>
            <a:r>
              <a:rPr lang="en-US" altLang="ko-KR" dirty="0"/>
              <a:t>Centering, </a:t>
            </a:r>
          </a:p>
          <a:p>
            <a:r>
              <a:rPr lang="ko-KR" altLang="en-US" dirty="0"/>
              <a:t>데이터의 공분산 행렬을 통해 </a:t>
            </a:r>
            <a:r>
              <a:rPr lang="ko-KR" altLang="en-US" dirty="0" err="1"/>
              <a:t>정규화하는</a:t>
            </a:r>
            <a:r>
              <a:rPr lang="ko-KR" altLang="en-US" dirty="0"/>
              <a:t> </a:t>
            </a:r>
            <a:r>
              <a:rPr lang="en-US" altLang="ko-KR" dirty="0"/>
              <a:t>PCA </a:t>
            </a:r>
            <a:r>
              <a:rPr lang="ko-KR" altLang="en-US" dirty="0"/>
              <a:t>및 </a:t>
            </a:r>
            <a:r>
              <a:rPr lang="en-US" altLang="ko-KR" dirty="0"/>
              <a:t>Whitening </a:t>
            </a:r>
            <a:r>
              <a:rPr lang="ko-KR" altLang="en-US" dirty="0"/>
              <a:t>등이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926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Weight Initialization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6"/>
            <a:ext cx="6023219" cy="1973377"/>
          </a:xfrm>
        </p:spPr>
        <p:txBody>
          <a:bodyPr>
            <a:normAutofit/>
          </a:bodyPr>
          <a:lstStyle/>
          <a:p>
            <a:r>
              <a:rPr lang="ko-KR" altLang="en-US" dirty="0"/>
              <a:t>가중치를 </a:t>
            </a:r>
            <a:r>
              <a:rPr lang="en-US" altLang="ko-KR" dirty="0"/>
              <a:t>0</a:t>
            </a:r>
            <a:r>
              <a:rPr lang="ko-KR" altLang="en-US" dirty="0"/>
              <a:t>으로 초기화하면 뉴런 간의 차이가 없어 다 똑같이 학습되는 문제가 발생하기 때문에 초기화 방법이 따로 고안되었다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Tanh</a:t>
            </a:r>
            <a:r>
              <a:rPr lang="ko-KR" altLang="en-US" dirty="0"/>
              <a:t>와 함께 사용되는 </a:t>
            </a:r>
            <a:r>
              <a:rPr lang="en-US" altLang="ko-KR" dirty="0" err="1"/>
              <a:t>xavier</a:t>
            </a:r>
            <a:r>
              <a:rPr lang="ko-KR" altLang="en-US" dirty="0"/>
              <a:t>와 </a:t>
            </a:r>
            <a:r>
              <a:rPr lang="en-US" altLang="ko-KR" dirty="0" err="1"/>
              <a:t>ReLU</a:t>
            </a:r>
            <a:r>
              <a:rPr lang="ko-KR" altLang="en-US" dirty="0"/>
              <a:t>와 함께 사용되는 </a:t>
            </a:r>
            <a:r>
              <a:rPr lang="en-US" altLang="ko-KR" dirty="0"/>
              <a:t>He </a:t>
            </a:r>
            <a:r>
              <a:rPr lang="ko-KR" altLang="en-US" dirty="0"/>
              <a:t>등이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26C3A7-04AE-50F4-1A2C-BF6E2444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84" y="3809207"/>
            <a:ext cx="5036656" cy="26689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745E9-D08F-85D5-0ADD-44146E16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15" y="3429000"/>
            <a:ext cx="2400000" cy="4140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44ACAD-2D30-DA4F-6F89-C5670C0E5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713" y="3843084"/>
            <a:ext cx="4776101" cy="26689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DCBC2B-72B1-CF2C-1B15-7AD26EE04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187" y="3233399"/>
            <a:ext cx="771633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Batch Normalization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6"/>
            <a:ext cx="5374542" cy="1128521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각 층에서의 활성화 값을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정규화하여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신경망 학습을 안정시키고 가속화함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값에 평균을 뺀 뒤에 분산으로 나눠주어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정규화한다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CE5C4C-2E2F-F090-DDD7-90382B37F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403834"/>
            <a:ext cx="3029927" cy="963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751910-2A49-69EA-1C29-E7BE5E7C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52" y="4654064"/>
            <a:ext cx="3705742" cy="571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D2D6D5-5F0D-D693-4EB7-500AE9AAF30A}"/>
              </a:ext>
            </a:extLst>
          </p:cNvPr>
          <p:cNvSpPr txBox="1"/>
          <p:nvPr/>
        </p:nvSpPr>
        <p:spPr>
          <a:xfrm>
            <a:off x="361950" y="3688862"/>
            <a:ext cx="6101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그 뒤에 학습 가능한 파라 미터 감마와 베타로  조정한다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125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Babysitting the Learning Process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7445620" cy="628337"/>
          </a:xfrm>
        </p:spPr>
        <p:txBody>
          <a:bodyPr>
            <a:normAutofit/>
          </a:bodyPr>
          <a:lstStyle/>
          <a:p>
            <a:r>
              <a:rPr lang="ko-KR" altLang="en-US" dirty="0"/>
              <a:t>신경망 학습 중 발생할 수 있는 다양한 문제들을 모니터링하고 조정하여</a:t>
            </a:r>
            <a:r>
              <a:rPr lang="en-US" altLang="ko-KR" dirty="0"/>
              <a:t>, </a:t>
            </a:r>
            <a:r>
              <a:rPr lang="ko-KR" altLang="en-US" dirty="0"/>
              <a:t>최적의 학습을 이루기 위한 전략</a:t>
            </a:r>
            <a:r>
              <a:rPr lang="en-US" altLang="ko-KR" dirty="0"/>
              <a:t>. </a:t>
            </a:r>
            <a:r>
              <a:rPr lang="ko-KR" altLang="en-US" dirty="0"/>
              <a:t>손실 곡선과 정확도 모니터링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ko-KR" altLang="en-US" dirty="0"/>
              <a:t> 조정</a:t>
            </a:r>
            <a:r>
              <a:rPr lang="en-US" altLang="ko-KR" dirty="0"/>
              <a:t> </a:t>
            </a:r>
            <a:r>
              <a:rPr lang="ko-KR" altLang="en-US" dirty="0"/>
              <a:t>등의 과정을 거쳐 안정성을 높이고 과적합을 방지한다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0C6852-C057-2AF5-2A11-B114B444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8" y="1617281"/>
            <a:ext cx="5695376" cy="2232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71C403-0288-CAA4-4D26-533B5F5FD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3850127"/>
            <a:ext cx="5092468" cy="26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36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Hyperparameter Optimization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8899281" cy="52673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Cross-validation strategy: </a:t>
            </a:r>
            <a:r>
              <a:rPr lang="ko-KR" altLang="en-US" dirty="0"/>
              <a:t>거친 범위에서 탐색 후 성능이 비교적 좋은 </a:t>
            </a:r>
            <a:r>
              <a:rPr lang="en-US" altLang="ko-KR" dirty="0"/>
              <a:t>Hyperparameter</a:t>
            </a:r>
            <a:r>
              <a:rPr lang="ko-KR" altLang="en-US" dirty="0"/>
              <a:t>에서 세밀하게 탐색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손실 곡선 모니터링도 도움이 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53954-B934-40D1-0808-2BB88366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" y="2120119"/>
            <a:ext cx="8390101" cy="4134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793A56-34CC-B9C6-BF1A-A7C6133A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37" y="3205561"/>
            <a:ext cx="5743363" cy="257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3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Optimization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8578850" cy="3097998"/>
          </a:xfrm>
        </p:spPr>
        <p:txBody>
          <a:bodyPr>
            <a:normAutofit/>
          </a:bodyPr>
          <a:lstStyle/>
          <a:p>
            <a:r>
              <a:rPr lang="en-US" altLang="ko-KR" dirty="0"/>
              <a:t>Stochastic Gradient Descent</a:t>
            </a:r>
            <a:r>
              <a:rPr lang="ko-KR" altLang="en-US" dirty="0"/>
              <a:t>의 문제점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306DA7-479C-18E1-C952-2537E2A9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969846"/>
            <a:ext cx="2978956" cy="2776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85AA30-34E7-D12F-F3DA-83C554081DB4}"/>
              </a:ext>
            </a:extLst>
          </p:cNvPr>
          <p:cNvSpPr txBox="1"/>
          <p:nvPr/>
        </p:nvSpPr>
        <p:spPr>
          <a:xfrm>
            <a:off x="361950" y="2101196"/>
            <a:ext cx="329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가중치에 대한 민감도가 달라</a:t>
            </a:r>
            <a:r>
              <a:rPr lang="en-US" altLang="ko-KR" sz="1400" dirty="0"/>
              <a:t>,</a:t>
            </a:r>
            <a:r>
              <a:rPr lang="ko-KR" altLang="en-US" sz="1400" dirty="0"/>
              <a:t> 진동이 생기게 되고 학습 시간이 길어진다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B48D6-8F19-6A71-4076-FD29F5AD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790" y="2969846"/>
            <a:ext cx="3208603" cy="3042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3618-1F29-EECF-95B6-80DDE4A6129B}"/>
              </a:ext>
            </a:extLst>
          </p:cNvPr>
          <p:cNvSpPr txBox="1"/>
          <p:nvPr/>
        </p:nvSpPr>
        <p:spPr>
          <a:xfrm>
            <a:off x="4146743" y="2171482"/>
            <a:ext cx="3379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위의 </a:t>
            </a:r>
            <a:r>
              <a:rPr lang="en-US" altLang="ko-KR" sz="1400" dirty="0"/>
              <a:t>Local Minima</a:t>
            </a:r>
            <a:r>
              <a:rPr lang="ko-KR" altLang="en-US" sz="1400" dirty="0"/>
              <a:t>와 아래의 </a:t>
            </a:r>
            <a:r>
              <a:rPr lang="en-US" altLang="ko-KR" sz="1400" dirty="0"/>
              <a:t>Saddle Point</a:t>
            </a:r>
            <a:r>
              <a:rPr lang="ko-KR" altLang="en-US" sz="1400" dirty="0"/>
              <a:t>에서 각각 기울기가 양수</a:t>
            </a:r>
            <a:r>
              <a:rPr lang="en-US" altLang="ko-KR" sz="1400" dirty="0"/>
              <a:t>, 0</a:t>
            </a:r>
            <a:r>
              <a:rPr lang="ko-KR" altLang="en-US" sz="1400" dirty="0"/>
              <a:t>이 되어 학습이 더 이상 진행되지 않을 수  있다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60020-16D2-4A97-436C-1B61E19EF60F}"/>
              </a:ext>
            </a:extLst>
          </p:cNvPr>
          <p:cNvSpPr txBox="1"/>
          <p:nvPr/>
        </p:nvSpPr>
        <p:spPr>
          <a:xfrm>
            <a:off x="8253046" y="3896500"/>
            <a:ext cx="3379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또한 일부를 </a:t>
            </a:r>
            <a:r>
              <a:rPr lang="ko-KR" altLang="en-US" dirty="0" err="1"/>
              <a:t>샘플링하여</a:t>
            </a:r>
            <a:r>
              <a:rPr lang="ko-KR" altLang="en-US" dirty="0"/>
              <a:t> 손실 함수의 경사를 계산하기 때문에 노이즈가 포함될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942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SGD+Momentum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 fontScale="92500"/>
          </a:bodyPr>
          <a:lstStyle/>
          <a:p>
            <a:r>
              <a:rPr lang="ko-KR" altLang="en-US" sz="1600" dirty="0"/>
              <a:t>이전 상태를 통해 속도를 추정하여 항에 추가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62CCF0-147B-CC13-9850-CDE506D92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9" y="1512828"/>
            <a:ext cx="4581566" cy="2271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659013-C21C-F3CE-4B35-99BB43D4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5" y="3983318"/>
            <a:ext cx="2659060" cy="22238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48D781-A140-4239-F871-31319682F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05" y="2286735"/>
            <a:ext cx="3786196" cy="2994593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ADE5A592-BDF7-1BEC-6A80-1CED9B5F17A7}"/>
              </a:ext>
            </a:extLst>
          </p:cNvPr>
          <p:cNvSpPr txBox="1">
            <a:spLocks/>
          </p:cNvSpPr>
          <p:nvPr/>
        </p:nvSpPr>
        <p:spPr>
          <a:xfrm>
            <a:off x="6500935" y="1302370"/>
            <a:ext cx="4581566" cy="90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Nesterov Momentum: </a:t>
            </a:r>
          </a:p>
          <a:p>
            <a:r>
              <a:rPr lang="ko-KR" altLang="en-US" sz="1400" dirty="0"/>
              <a:t>미래의 위치를 예측하여 </a:t>
            </a:r>
            <a:r>
              <a:rPr lang="ko-KR" altLang="en-US" sz="1400" dirty="0" err="1"/>
              <a:t>경사하강한다</a:t>
            </a:r>
            <a:r>
              <a:rPr lang="en-US" altLang="ko-KR" sz="14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7367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AdaGrad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9094666" cy="99566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각각의 매개변수의 </a:t>
            </a:r>
            <a:r>
              <a:rPr lang="ko-KR" altLang="en-US" sz="1600" dirty="0" err="1"/>
              <a:t>학습률을</a:t>
            </a:r>
            <a:r>
              <a:rPr lang="ko-KR" altLang="en-US" sz="1600" dirty="0"/>
              <a:t> 개별적으로 조정하는 방식</a:t>
            </a:r>
            <a:r>
              <a:rPr lang="en-US" altLang="ko-KR" sz="1600" dirty="0"/>
              <a:t>. </a:t>
            </a:r>
            <a:r>
              <a:rPr lang="ko-KR" altLang="en-US" sz="1600" dirty="0"/>
              <a:t>자주 업데이트 되는 매개변수의 </a:t>
            </a:r>
            <a:r>
              <a:rPr lang="ko-KR" altLang="en-US" sz="1600" dirty="0" err="1"/>
              <a:t>학습률은</a:t>
            </a:r>
            <a:r>
              <a:rPr lang="ko-KR" altLang="en-US" sz="1600" dirty="0"/>
              <a:t> 더 작아지기 때문에 희귀한 매개변수에 더 큰 </a:t>
            </a:r>
            <a:r>
              <a:rPr lang="ko-KR" altLang="en-US" sz="1600" dirty="0" err="1"/>
              <a:t>학습률이</a:t>
            </a:r>
            <a:r>
              <a:rPr lang="ko-KR" altLang="en-US" sz="1600" dirty="0"/>
              <a:t> 할당됨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너무 오래 학습하면 </a:t>
            </a:r>
            <a:r>
              <a:rPr lang="ko-KR" altLang="en-US" sz="1600" dirty="0" err="1"/>
              <a:t>학습률이</a:t>
            </a:r>
            <a:r>
              <a:rPr lang="ko-KR" altLang="en-US" sz="1600" dirty="0"/>
              <a:t> 너무 작아져 학습이 멈출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39CD4D-DA3F-B505-99D4-BFE344CD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20" y="2192838"/>
            <a:ext cx="7630590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4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RMSProp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6897267" cy="803897"/>
          </a:xfrm>
        </p:spPr>
        <p:txBody>
          <a:bodyPr>
            <a:normAutofit/>
          </a:bodyPr>
          <a:lstStyle/>
          <a:p>
            <a:r>
              <a:rPr lang="en-US" altLang="ko-KR" sz="1600" dirty="0" err="1"/>
              <a:t>AdaGrad</a:t>
            </a:r>
            <a:r>
              <a:rPr lang="ko-KR" altLang="en-US" sz="1600" dirty="0"/>
              <a:t> 의 단점을 보안하여 </a:t>
            </a:r>
            <a:r>
              <a:rPr lang="ko-KR" altLang="en-US" sz="1600" dirty="0" err="1"/>
              <a:t>학습률이</a:t>
            </a:r>
            <a:r>
              <a:rPr lang="ko-KR" altLang="en-US" sz="1600" dirty="0"/>
              <a:t> 너무 작아지는 문제를 해결 하기 위해 최근 </a:t>
            </a:r>
            <a:r>
              <a:rPr lang="ko-KR" altLang="en-US" sz="1600" dirty="0" err="1"/>
              <a:t>그래디언트</a:t>
            </a:r>
            <a:r>
              <a:rPr lang="ko-KR" altLang="en-US" sz="1600" dirty="0"/>
              <a:t> 제곱합의 지수 이동 평균으로 나누어 조정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DD2F2-A4DB-7592-BEED-B5F85CE6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5" y="1879314"/>
            <a:ext cx="8595103" cy="35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4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Adam (almost)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8883650" cy="105036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모멘텀</a:t>
            </a:r>
            <a:r>
              <a:rPr lang="en-US" altLang="ko-KR" sz="1600" dirty="0"/>
              <a:t>+</a:t>
            </a:r>
            <a:r>
              <a:rPr lang="en-US" altLang="ko-KR" sz="1600" dirty="0" err="1"/>
              <a:t>RMSProp</a:t>
            </a:r>
            <a:r>
              <a:rPr lang="en-US" altLang="ko-KR" sz="1600" dirty="0"/>
              <a:t>. </a:t>
            </a:r>
            <a:r>
              <a:rPr lang="ko-KR" altLang="en-US" sz="1600" dirty="0"/>
              <a:t>초기의 빠른 학습과 후반의 안정적 수렴</a:t>
            </a:r>
            <a:endParaRPr lang="en-US" altLang="ko-KR" sz="1600" dirty="0"/>
          </a:p>
          <a:p>
            <a:r>
              <a:rPr lang="ko-KR" altLang="en-US" sz="1600" dirty="0"/>
              <a:t>초기 학습율에 대한 </a:t>
            </a:r>
            <a:r>
              <a:rPr lang="en-US" altLang="ko-KR" sz="1600" dirty="0"/>
              <a:t>bias correction</a:t>
            </a:r>
            <a:r>
              <a:rPr lang="ko-KR" altLang="en-US" sz="1600" dirty="0"/>
              <a:t>이 학습초기에 더 정확한 업데이트 가능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84749D-9F16-CD6F-5B57-B2E2B5B5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002031"/>
            <a:ext cx="8031773" cy="29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7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K-</a:t>
            </a:r>
            <a:r>
              <a:rPr lang="en-US" altLang="ko-KR" dirty="0" err="1"/>
              <a:t>nn</a:t>
            </a:r>
            <a:r>
              <a:rPr lang="en-US" altLang="ko-KR" dirty="0"/>
              <a:t>(k-</a:t>
            </a:r>
            <a:r>
              <a:rPr lang="ko-KR" altLang="en-US" dirty="0"/>
              <a:t>최근접 이웃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7775054" cy="444500"/>
          </a:xfrm>
        </p:spPr>
        <p:txBody>
          <a:bodyPr>
            <a:normAutofit fontScale="92500"/>
          </a:bodyPr>
          <a:lstStyle/>
          <a:p>
            <a:r>
              <a:rPr lang="en-US" altLang="ko-KR" sz="1600" dirty="0"/>
              <a:t>L1 </a:t>
            </a:r>
            <a:r>
              <a:rPr lang="ko-KR" altLang="en-US" sz="1600" dirty="0"/>
              <a:t>거리</a:t>
            </a:r>
            <a:r>
              <a:rPr lang="en-US" altLang="ko-KR" sz="1600" dirty="0"/>
              <a:t>(</a:t>
            </a:r>
            <a:r>
              <a:rPr lang="ko-KR" altLang="en-US" sz="1600" dirty="0"/>
              <a:t>맨해튼 거리</a:t>
            </a:r>
            <a:r>
              <a:rPr lang="en-US" altLang="ko-KR" sz="1600" dirty="0"/>
              <a:t>)</a:t>
            </a:r>
            <a:r>
              <a:rPr lang="ko-KR" altLang="en-US" sz="1600" dirty="0"/>
              <a:t>와 </a:t>
            </a:r>
            <a:r>
              <a:rPr lang="en-US" altLang="ko-KR" sz="1600" dirty="0"/>
              <a:t>L2 </a:t>
            </a:r>
            <a:r>
              <a:rPr lang="ko-KR" altLang="en-US" sz="1600" dirty="0"/>
              <a:t>거리</a:t>
            </a:r>
            <a:r>
              <a:rPr lang="en-US" altLang="ko-KR" sz="1600" dirty="0"/>
              <a:t>(</a:t>
            </a:r>
            <a:r>
              <a:rPr lang="ko-KR" altLang="en-US" sz="1600" dirty="0"/>
              <a:t>유클리드 거리</a:t>
            </a:r>
            <a:r>
              <a:rPr lang="en-US" altLang="ko-KR" sz="1600" dirty="0"/>
              <a:t>)</a:t>
            </a:r>
            <a:r>
              <a:rPr lang="ko-KR" altLang="en-US" sz="1600" dirty="0"/>
              <a:t>를 사용하여 이미지 간의 유사도를 측정</a:t>
            </a:r>
            <a:endParaRPr lang="ko-KR" altLang="en-US" sz="1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9D10F0-ECB0-294A-4C91-29197F5A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2" y="1690971"/>
            <a:ext cx="8914782" cy="40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75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598" y="1948614"/>
            <a:ext cx="3569187" cy="33790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First-Order Optimization</a:t>
            </a:r>
            <a:endParaRPr lang="ko-KR" altLang="en-US" sz="24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0350" y="0"/>
            <a:ext cx="4233496" cy="370429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1AD7790-4EE3-F490-6F5A-390C69E98309}"/>
              </a:ext>
            </a:extLst>
          </p:cNvPr>
          <p:cNvSpPr txBox="1">
            <a:spLocks/>
          </p:cNvSpPr>
          <p:nvPr/>
        </p:nvSpPr>
        <p:spPr>
          <a:xfrm>
            <a:off x="7212137" y="1948614"/>
            <a:ext cx="3737218" cy="337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  <a:cs typeface="+mj-cs"/>
              </a:defRPr>
            </a:lvl1pPr>
          </a:lstStyle>
          <a:p>
            <a:r>
              <a:rPr lang="en-US" altLang="ko-KR" dirty="0"/>
              <a:t>Second-Order Optimization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D80273-B8A7-A550-433E-FB77C2B9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67" y="2487995"/>
            <a:ext cx="5076192" cy="2657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AC74AB-F1A4-E324-208C-97BA45CF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87995"/>
            <a:ext cx="5397510" cy="27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23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0A07B-29BC-110D-1253-48B30999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Model Ensembles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BC63F5-331E-6ED5-A184-3ADA0CA301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5663712" cy="745568"/>
          </a:xfrm>
        </p:spPr>
        <p:txBody>
          <a:bodyPr>
            <a:normAutofit/>
          </a:bodyPr>
          <a:lstStyle/>
          <a:p>
            <a:r>
              <a:rPr lang="ko-KR" altLang="en-US" dirty="0"/>
              <a:t>여러 독립적인 모델을 훈련시켜 테스트 때 평균을 내어 성능 향상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AA68C7-C99F-C51A-7EAF-FC098B73CB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2D0130-D847-5430-FBEC-43491D98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43" y="4098883"/>
            <a:ext cx="5245102" cy="2196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C178A8-ACAD-8C17-1ACA-E5EAC409A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43" y="1448201"/>
            <a:ext cx="6041255" cy="25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79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과적합을 방지하고 일반화 성능을 향상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138771-2B0F-7482-704B-43CC6E3F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3" y="2201086"/>
            <a:ext cx="4365003" cy="1628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4A4192-1513-9583-6494-534F31D2A8AF}"/>
              </a:ext>
            </a:extLst>
          </p:cNvPr>
          <p:cNvSpPr txBox="1"/>
          <p:nvPr/>
        </p:nvSpPr>
        <p:spPr>
          <a:xfrm>
            <a:off x="150933" y="1755482"/>
            <a:ext cx="387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 term to loss: loss</a:t>
            </a:r>
            <a:r>
              <a:rPr lang="ko-KR" altLang="en-US" dirty="0"/>
              <a:t>에 항을 더함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C2703-563A-B0E1-F9D9-E5878667CAC4}"/>
              </a:ext>
            </a:extLst>
          </p:cNvPr>
          <p:cNvSpPr txBox="1"/>
          <p:nvPr/>
        </p:nvSpPr>
        <p:spPr>
          <a:xfrm>
            <a:off x="6246933" y="1585050"/>
            <a:ext cx="3952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Dropout: </a:t>
            </a:r>
            <a:r>
              <a:rPr lang="ko-KR" altLang="en-US" sz="1400" dirty="0"/>
              <a:t>일부 무작위 뉴런을 비활성화 시켜</a:t>
            </a:r>
            <a:r>
              <a:rPr lang="en-US" altLang="ko-KR" sz="1400" dirty="0"/>
              <a:t>, </a:t>
            </a:r>
            <a:r>
              <a:rPr lang="ko-KR" altLang="en-US" sz="1400" dirty="0"/>
              <a:t>특정 뉴런에 과도하게 의존하지 않도록 함</a:t>
            </a:r>
            <a:r>
              <a:rPr lang="en-US" altLang="ko-KR" sz="1400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392A85-9D60-25CC-DE6E-51BEC3EF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966" y="2201086"/>
            <a:ext cx="4047402" cy="17436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A3FD09-181F-B65F-7E36-3670462EDCE2}"/>
              </a:ext>
            </a:extLst>
          </p:cNvPr>
          <p:cNvSpPr txBox="1"/>
          <p:nvPr/>
        </p:nvSpPr>
        <p:spPr>
          <a:xfrm>
            <a:off x="150932" y="4082065"/>
            <a:ext cx="40928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Augmentation: </a:t>
            </a:r>
            <a:r>
              <a:rPr lang="ko-KR" altLang="en-US" sz="1400" dirty="0"/>
              <a:t>데이터에 무작위 변형</a:t>
            </a:r>
            <a:r>
              <a:rPr lang="en-US" altLang="ko-KR" sz="1400" dirty="0"/>
              <a:t>(</a:t>
            </a:r>
            <a:r>
              <a:rPr lang="ko-KR" altLang="en-US" sz="1400" dirty="0"/>
              <a:t>수평 반전</a:t>
            </a:r>
            <a:r>
              <a:rPr lang="en-US" altLang="ko-KR" sz="1400" dirty="0"/>
              <a:t>, </a:t>
            </a:r>
            <a:r>
              <a:rPr lang="ko-KR" altLang="en-US" sz="1400" dirty="0"/>
              <a:t>무작위 자르기 등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통해 다양한 데이터 패턴에 일반화 시킴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5C542B-70F6-4446-C317-3B20C16E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05" y="4891943"/>
            <a:ext cx="2185043" cy="21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09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Transfer Learning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413250" cy="64396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사전에 학습된 모델을 활용하여 새로운 작업에 대한  </a:t>
            </a:r>
            <a:r>
              <a:rPr lang="ko-KR" altLang="en-US" sz="1600"/>
              <a:t>학습 속도를 가속화 함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0FA29-FC85-21AC-3298-83FA3557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35062"/>
            <a:ext cx="6105828" cy="28816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D4948C-438B-4D90-D2E5-3B1B253D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5062"/>
            <a:ext cx="5711035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52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B8C2CB-6629-78AE-AD62-2B73623A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3" y="952191"/>
            <a:ext cx="9157188" cy="47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0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9C9F99-A077-B5D8-6920-28C6E029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" r="1"/>
          <a:stretch/>
        </p:blipFill>
        <p:spPr>
          <a:xfrm>
            <a:off x="195384" y="1705239"/>
            <a:ext cx="7296578" cy="3606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A0E90E-3162-38F4-DD9D-538517D83466}"/>
              </a:ext>
            </a:extLst>
          </p:cNvPr>
          <p:cNvSpPr txBox="1"/>
          <p:nvPr/>
        </p:nvSpPr>
        <p:spPr>
          <a:xfrm>
            <a:off x="7956061" y="2071076"/>
            <a:ext cx="316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, </a:t>
            </a:r>
            <a:r>
              <a:rPr lang="ko-KR" altLang="en-US" dirty="0" err="1"/>
              <a:t>드롭아웃</a:t>
            </a:r>
            <a:r>
              <a:rPr lang="en-US" altLang="ko-KR" dirty="0"/>
              <a:t>, </a:t>
            </a:r>
            <a:r>
              <a:rPr lang="ko-KR" altLang="en-US" dirty="0"/>
              <a:t>데이터 증강</a:t>
            </a:r>
            <a:r>
              <a:rPr lang="en-US" altLang="ko-KR" dirty="0"/>
              <a:t>, SDG+</a:t>
            </a:r>
            <a:r>
              <a:rPr lang="ko-KR" altLang="en-US" dirty="0"/>
              <a:t>모멘텀을 사용함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9A7BADD-903D-C812-BC94-9D303C4D169D}"/>
                  </a:ext>
                </a:extLst>
              </p14:cNvPr>
              <p14:cNvContentPartPr/>
              <p14:nvPr/>
            </p14:nvContentPartPr>
            <p14:xfrm>
              <a:off x="3766914" y="5149782"/>
              <a:ext cx="3665880" cy="14220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9A7BADD-903D-C812-BC94-9D303C4D16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3914" y="5086782"/>
                <a:ext cx="3791520" cy="2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741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VGGNet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6"/>
            <a:ext cx="8055219" cy="62833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1600" dirty="0" err="1"/>
              <a:t>AlexNet</a:t>
            </a:r>
            <a:r>
              <a:rPr lang="ko-KR" altLang="en-US" sz="1600" dirty="0"/>
              <a:t>보다 필터가 작지만 깊은 레이어를 가진다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매우 많은 </a:t>
            </a:r>
            <a:r>
              <a:rPr lang="en-US" altLang="ko-KR" sz="1600" dirty="0"/>
              <a:t>parameter</a:t>
            </a:r>
            <a:r>
              <a:rPr lang="ko-KR" altLang="en-US" sz="1600" dirty="0"/>
              <a:t>를 가져 메모리 사용량이 많고 </a:t>
            </a:r>
            <a:r>
              <a:rPr lang="en-US" altLang="ko-KR" sz="1600" dirty="0"/>
              <a:t>,2014</a:t>
            </a:r>
            <a:r>
              <a:rPr lang="ko-KR" altLang="en-US" sz="1600" dirty="0"/>
              <a:t>년 </a:t>
            </a:r>
            <a:r>
              <a:rPr lang="en-US" altLang="ko-KR" sz="1600" dirty="0"/>
              <a:t>ImageNet </a:t>
            </a:r>
            <a:r>
              <a:rPr lang="ko-KR" altLang="en-US" sz="1600" dirty="0"/>
              <a:t>대회에서 분류 </a:t>
            </a:r>
            <a:r>
              <a:rPr lang="en-US" altLang="ko-KR" sz="1600" dirty="0"/>
              <a:t>2</a:t>
            </a:r>
            <a:r>
              <a:rPr lang="ko-KR" altLang="en-US" sz="1600" dirty="0"/>
              <a:t>위</a:t>
            </a:r>
            <a:r>
              <a:rPr lang="en-US" altLang="ko-KR" sz="1600" dirty="0"/>
              <a:t>, </a:t>
            </a:r>
            <a:r>
              <a:rPr lang="ko-KR" altLang="en-US" sz="1600" dirty="0"/>
              <a:t>지역화</a:t>
            </a:r>
            <a:r>
              <a:rPr lang="en-US" altLang="ko-KR" sz="1600" dirty="0"/>
              <a:t> 1</a:t>
            </a:r>
            <a:r>
              <a:rPr lang="ko-KR" altLang="en-US" sz="1600" dirty="0"/>
              <a:t>위를 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7AA601-FE32-B73D-7DEB-30175011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8" y="1759734"/>
            <a:ext cx="8137510" cy="45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6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GoogLeNet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9297865" cy="769014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1600" dirty="0"/>
              <a:t>여러 크기의 필터를 병렬 사용하는 </a:t>
            </a:r>
            <a:r>
              <a:rPr lang="en-US" altLang="ko-KR" sz="1600" dirty="0"/>
              <a:t>Inception module</a:t>
            </a:r>
            <a:r>
              <a:rPr lang="ko-KR" altLang="en-US" sz="1600" dirty="0"/>
              <a:t>을 사용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FC </a:t>
            </a:r>
            <a:r>
              <a:rPr lang="ko-KR" altLang="en-US" sz="1600" dirty="0"/>
              <a:t>레이어 없이 </a:t>
            </a:r>
            <a:r>
              <a:rPr lang="en-US" altLang="ko-KR" sz="1600" dirty="0"/>
              <a:t>500</a:t>
            </a:r>
            <a:r>
              <a:rPr lang="ko-KR" altLang="en-US" sz="1600" dirty="0"/>
              <a:t>만개의 파라미터로 성능을 극대화</a:t>
            </a:r>
            <a:endParaRPr lang="en-US" altLang="ko-KR" sz="1600" dirty="0"/>
          </a:p>
          <a:p>
            <a:r>
              <a:rPr lang="ko-KR" altLang="en-US" sz="1600" dirty="0"/>
              <a:t>효율적인 계산이 가능하고 중간에 보조 분류기를 추가하여 하위 레이어의 </a:t>
            </a:r>
            <a:r>
              <a:rPr lang="ko-KR" altLang="en-US" sz="1600" dirty="0" err="1"/>
              <a:t>그리디언트</a:t>
            </a:r>
            <a:r>
              <a:rPr lang="ko-KR" altLang="en-US" sz="1600" dirty="0"/>
              <a:t> 전파도와 학습 안정화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4BF20C-6185-2F87-3BC3-D15E81CB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56" y="2660438"/>
            <a:ext cx="3903190" cy="3817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559D3-3F91-22BA-2306-AA1ACA840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780" y="2886579"/>
            <a:ext cx="588727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7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6929804" cy="518922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/>
              <a:t>입력을 다음층의 출력에 직접 더하는 </a:t>
            </a:r>
            <a:r>
              <a:rPr lang="en-US" altLang="ko-KR" sz="1600" dirty="0"/>
              <a:t>Residual connections</a:t>
            </a:r>
            <a:r>
              <a:rPr lang="ko-KR" altLang="en-US" sz="1600" dirty="0"/>
              <a:t>를 사용하여 깊은 네트워크에서의 기울기 소실을 해결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A246B6-C3D4-E8BB-DD4B-F380CB91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94339"/>
            <a:ext cx="1286061" cy="44705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4A90AB-5733-1881-34BD-99DA875E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4059"/>
            <a:ext cx="2575546" cy="4767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52CF82-259D-952E-2FCB-9763D898C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135496"/>
            <a:ext cx="7875465" cy="31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8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619035" cy="470796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특징</a:t>
            </a:r>
            <a:r>
              <a:rPr lang="en-US" altLang="ko-KR" sz="1600" dirty="0"/>
              <a:t>: </a:t>
            </a:r>
            <a:r>
              <a:rPr lang="ko-KR" altLang="en-US" sz="1600" dirty="0"/>
              <a:t>시퀀스 데이터를 처리하고 분석하는데 사용됨</a:t>
            </a:r>
            <a:r>
              <a:rPr lang="en-US" altLang="ko-KR" sz="1600" dirty="0"/>
              <a:t>.(</a:t>
            </a:r>
            <a:r>
              <a:rPr lang="ko-KR" altLang="en-US" sz="1600" dirty="0"/>
              <a:t>자연어 처리</a:t>
            </a:r>
            <a:r>
              <a:rPr lang="en-US" altLang="ko-KR" sz="1600" dirty="0"/>
              <a:t>, </a:t>
            </a:r>
            <a:r>
              <a:rPr lang="ko-KR" altLang="en-US" sz="1600" dirty="0"/>
              <a:t>비디오 분석 등이 가능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과거의 상태를 기억하고 이를 바탕으로 현재상태를 업데이트함</a:t>
            </a:r>
            <a:r>
              <a:rPr lang="en-US" altLang="ko-KR" sz="16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B10D5F-200E-3A69-7BEE-DAA5C0AF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727298"/>
            <a:ext cx="10547420" cy="40552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AAFE5B-B74E-470C-E751-B4AB16E64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9" y="5739966"/>
            <a:ext cx="1310333" cy="184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A6FD74-6844-4C3C-81A8-2A3AF4C2D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44" y="5734983"/>
            <a:ext cx="1623090" cy="3008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42D91E-4EAC-AB52-F10B-E461DE655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378" y="5734983"/>
            <a:ext cx="1947683" cy="3054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75DEE2-70E2-91C6-A138-64D3B4733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973" y="5668881"/>
            <a:ext cx="1832509" cy="3357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FA6F424-17DA-8916-1994-7A7F0ED2C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9132" y="5735364"/>
            <a:ext cx="3029953" cy="18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8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Hyperparameters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7508835" cy="81125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K</a:t>
            </a:r>
            <a:r>
              <a:rPr lang="ko-KR" altLang="en-US" sz="2400" dirty="0"/>
              <a:t>값이나 거리 측정 방법과 같이 내가 설정하는 계수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150F83-DA87-DFBA-7523-D70D960A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2947444"/>
            <a:ext cx="10088383" cy="2038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7C9E34-0B52-C59F-DB92-A6C185C38BE3}"/>
              </a:ext>
            </a:extLst>
          </p:cNvPr>
          <p:cNvSpPr txBox="1"/>
          <p:nvPr/>
        </p:nvSpPr>
        <p:spPr>
          <a:xfrm>
            <a:off x="523631" y="2117969"/>
            <a:ext cx="808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Train,</a:t>
            </a:r>
            <a:r>
              <a:rPr lang="ko-KR" altLang="en-US" dirty="0"/>
              <a:t> </a:t>
            </a:r>
            <a:r>
              <a:rPr lang="en-US" altLang="ko-KR" dirty="0"/>
              <a:t>validation,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set </a:t>
            </a:r>
            <a:r>
              <a:rPr lang="ko-KR" altLang="en-US" dirty="0"/>
              <a:t>으로 나눠서 </a:t>
            </a:r>
            <a:r>
              <a:rPr lang="en-US" altLang="ko-KR" dirty="0"/>
              <a:t>train</a:t>
            </a:r>
            <a:r>
              <a:rPr lang="ko-KR" altLang="en-US" dirty="0"/>
              <a:t>으로 훈련 </a:t>
            </a:r>
            <a:r>
              <a:rPr lang="en-US" altLang="ko-KR" dirty="0"/>
              <a:t>validation</a:t>
            </a:r>
            <a:r>
              <a:rPr lang="ko-KR" altLang="en-US" dirty="0"/>
              <a:t>으로 검증</a:t>
            </a:r>
            <a:r>
              <a:rPr lang="en-US" altLang="ko-KR" dirty="0"/>
              <a:t>, </a:t>
            </a:r>
            <a:r>
              <a:rPr lang="ko-KR" altLang="en-US" dirty="0"/>
              <a:t>최종적으로 </a:t>
            </a:r>
            <a:r>
              <a:rPr lang="en-US" altLang="ko-KR" dirty="0"/>
              <a:t>test</a:t>
            </a:r>
            <a:r>
              <a:rPr lang="ko-KR" altLang="en-US" dirty="0"/>
              <a:t>로 성능 표시를 함</a:t>
            </a:r>
            <a:r>
              <a:rPr lang="en-US" altLang="ko-KR" dirty="0"/>
              <a:t>. Test</a:t>
            </a:r>
            <a:r>
              <a:rPr lang="ko-KR" altLang="en-US" dirty="0"/>
              <a:t>는 마지막에만 </a:t>
            </a:r>
            <a:r>
              <a:rPr lang="ko-KR" altLang="en-US" dirty="0" err="1"/>
              <a:t>사용해야함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Train set</a:t>
            </a:r>
            <a:r>
              <a:rPr lang="ko-KR" altLang="en-US" dirty="0"/>
              <a:t>과 </a:t>
            </a:r>
            <a:r>
              <a:rPr lang="en-US" altLang="ko-KR" dirty="0"/>
              <a:t>validation set</a:t>
            </a:r>
            <a:r>
              <a:rPr lang="ko-KR" altLang="en-US" dirty="0"/>
              <a:t>을 교차로 변경하면서 훈련함</a:t>
            </a:r>
          </a:p>
        </p:txBody>
      </p:sp>
    </p:spTree>
    <p:extLst>
      <p:ext uri="{BB962C8B-B14F-4D97-AF65-F5344CB8AC3E}">
        <p14:creationId xmlns:p14="http://schemas.microsoft.com/office/powerpoint/2010/main" val="3604132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CD119E-AB8F-079E-8CF0-D1C438C6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05" y="1697713"/>
            <a:ext cx="4899485" cy="19103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75C937-A486-B67D-DB5F-3CC6F8F98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62"/>
          <a:stretch/>
        </p:blipFill>
        <p:spPr>
          <a:xfrm>
            <a:off x="936265" y="3619650"/>
            <a:ext cx="3084865" cy="12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93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RNN: Computational Graph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64EFC4-FF81-0607-8E03-8B643F9F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679834"/>
            <a:ext cx="3653371" cy="1853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F400F6-221B-D397-E873-FB745227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8424"/>
            <a:ext cx="3578158" cy="1924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80E801-1E3A-F76A-39F0-D8CD1BB89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63" y="3829509"/>
            <a:ext cx="3726649" cy="20014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EEAD56-0B11-696C-C43A-396043CB0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518" y="4251540"/>
            <a:ext cx="3860799" cy="1937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6495C6-A3AD-340E-1CCE-68A75617E377}"/>
              </a:ext>
            </a:extLst>
          </p:cNvPr>
          <p:cNvSpPr txBox="1"/>
          <p:nvPr/>
        </p:nvSpPr>
        <p:spPr>
          <a:xfrm>
            <a:off x="4156812" y="1867795"/>
            <a:ext cx="20577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입력 시퀀스의 각 시간 단계에 대해 출력 시퀀스 생성</a:t>
            </a:r>
            <a:endParaRPr lang="en-US" altLang="ko-KR" sz="1400" dirty="0"/>
          </a:p>
          <a:p>
            <a:r>
              <a:rPr lang="en-US" altLang="ko-KR" sz="1400" dirty="0"/>
              <a:t>Ex)</a:t>
            </a:r>
            <a:r>
              <a:rPr lang="ko-KR" altLang="en-US" sz="1400" dirty="0"/>
              <a:t> 기계번역에서 </a:t>
            </a:r>
            <a:endParaRPr lang="en-US" altLang="ko-KR" sz="1400" dirty="0"/>
          </a:p>
          <a:p>
            <a:r>
              <a:rPr lang="ko-KR" altLang="en-US" sz="1400" dirty="0"/>
              <a:t>입력문장</a:t>
            </a:r>
            <a:r>
              <a:rPr lang="en-US" altLang="ko-KR" sz="1400" dirty="0"/>
              <a:t> &gt; </a:t>
            </a:r>
            <a:r>
              <a:rPr lang="ko-KR" altLang="en-US" sz="1400" dirty="0"/>
              <a:t>출력문장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AFB3B-3AA0-3547-F09A-F7E5166239D8}"/>
              </a:ext>
            </a:extLst>
          </p:cNvPr>
          <p:cNvSpPr txBox="1"/>
          <p:nvPr/>
        </p:nvSpPr>
        <p:spPr>
          <a:xfrm>
            <a:off x="9808306" y="2011539"/>
            <a:ext cx="23247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입력 시퀀스의 마지막 상태를 기반으로 단일 출력을 생성</a:t>
            </a:r>
            <a:endParaRPr lang="en-US" altLang="ko-KR" sz="1400" dirty="0"/>
          </a:p>
          <a:p>
            <a:r>
              <a:rPr lang="en-US" altLang="ko-KR" sz="1400" dirty="0"/>
              <a:t>Ex) </a:t>
            </a:r>
            <a:r>
              <a:rPr lang="ko-KR" altLang="en-US" sz="1400" dirty="0"/>
              <a:t>문장을 읽고 감정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B617BE-E3FF-5EC0-EEA1-593D710DAC99}"/>
              </a:ext>
            </a:extLst>
          </p:cNvPr>
          <p:cNvSpPr txBox="1"/>
          <p:nvPr/>
        </p:nvSpPr>
        <p:spPr>
          <a:xfrm>
            <a:off x="4142154" y="4462368"/>
            <a:ext cx="1953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단일 입력에 대해 출력 시퀀스를 생성</a:t>
            </a:r>
            <a:endParaRPr lang="en-US" altLang="ko-KR" sz="1400" dirty="0"/>
          </a:p>
          <a:p>
            <a:r>
              <a:rPr lang="en-US" altLang="ko-KR" sz="1400" dirty="0"/>
              <a:t>Ex)</a:t>
            </a:r>
            <a:r>
              <a:rPr lang="ko-KR" altLang="en-US" sz="1400" dirty="0"/>
              <a:t> 이미지 입력에 대한 여러가지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95C16F-6575-36B9-ADF8-B1B75322BDD8}"/>
              </a:ext>
            </a:extLst>
          </p:cNvPr>
          <p:cNvSpPr txBox="1"/>
          <p:nvPr/>
        </p:nvSpPr>
        <p:spPr>
          <a:xfrm>
            <a:off x="9833563" y="4152317"/>
            <a:ext cx="22742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입력 시퀀스를 다른 시퀀스로 변환하는 구조</a:t>
            </a:r>
            <a:endParaRPr lang="en-US" altLang="ko-KR" sz="1400" dirty="0"/>
          </a:p>
          <a:p>
            <a:r>
              <a:rPr lang="en-US" altLang="ko-KR" sz="1400" dirty="0"/>
              <a:t>Ex)</a:t>
            </a:r>
            <a:r>
              <a:rPr lang="ko-KR" altLang="en-US" sz="1400" dirty="0"/>
              <a:t> 대화 시스템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3128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Backpropagation through time Loss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6695342" cy="534552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역전파</a:t>
            </a:r>
            <a:r>
              <a:rPr lang="ko-KR" altLang="en-US" sz="1600" dirty="0"/>
              <a:t> 알고리즘과 비슷하지만 시퀀스 데이터를 다루기 때문에 전체 시퀀스를 고려해서  </a:t>
            </a:r>
            <a:r>
              <a:rPr lang="en-US" altLang="ko-KR" sz="1600" dirty="0"/>
              <a:t>loss </a:t>
            </a:r>
            <a:r>
              <a:rPr lang="ko-KR" altLang="en-US" sz="1600" dirty="0"/>
              <a:t>를 계산함</a:t>
            </a:r>
            <a:r>
              <a:rPr lang="en-US" altLang="ko-KR" sz="1600" dirty="0"/>
              <a:t>. </a:t>
            </a:r>
            <a:r>
              <a:rPr lang="ko-KR" altLang="en-US" sz="1600" dirty="0"/>
              <a:t>이를 </a:t>
            </a:r>
            <a:r>
              <a:rPr lang="en-US" altLang="ko-KR" sz="1600" dirty="0"/>
              <a:t>BPTT</a:t>
            </a:r>
            <a:r>
              <a:rPr lang="ko-KR" altLang="en-US" sz="1600" dirty="0"/>
              <a:t>라고 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6DA448-780D-745C-DE20-1432FCD23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1" y="1666546"/>
            <a:ext cx="9090428" cy="471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52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Truncated BPTT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11408019" cy="62052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600" dirty="0"/>
              <a:t>BPTT</a:t>
            </a:r>
            <a:r>
              <a:rPr lang="ko-KR" altLang="en-US" sz="1600" dirty="0"/>
              <a:t>는 긴 시퀀스에서 </a:t>
            </a:r>
            <a:r>
              <a:rPr lang="en-US" altLang="ko-KR" sz="1600" dirty="0"/>
              <a:t>Gradient vanishing or exploding</a:t>
            </a:r>
            <a:r>
              <a:rPr lang="ko-KR" altLang="en-US" sz="1600" dirty="0"/>
              <a:t>이 발생할 수 있기 때문에 </a:t>
            </a:r>
            <a:endParaRPr lang="en-US" altLang="ko-KR" sz="1600" dirty="0"/>
          </a:p>
          <a:p>
            <a:r>
              <a:rPr lang="ko-KR" altLang="en-US" sz="1600" dirty="0"/>
              <a:t>여러 </a:t>
            </a:r>
            <a:r>
              <a:rPr lang="ko-KR" altLang="en-US" sz="1600" dirty="0" err="1"/>
              <a:t>청크로</a:t>
            </a:r>
            <a:r>
              <a:rPr lang="ko-KR" altLang="en-US" sz="1600" dirty="0"/>
              <a:t> 나눠서 역전파를 수행하는 </a:t>
            </a:r>
            <a:r>
              <a:rPr lang="en-US" altLang="ko-KR" sz="1800" dirty="0"/>
              <a:t>Truncated BPTT</a:t>
            </a:r>
            <a:r>
              <a:rPr lang="ko-KR" altLang="en-US" sz="1800" dirty="0"/>
              <a:t>이 개발</a:t>
            </a:r>
            <a:r>
              <a:rPr lang="ko-KR" altLang="en-US" sz="700" dirty="0"/>
              <a:t>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A71B9C-84B0-87E9-386E-0A471615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4" y="1695937"/>
            <a:ext cx="8173444" cy="4163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C2B66C-905B-CAB7-F5E6-6CA83F01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64" y="2141942"/>
            <a:ext cx="2907323" cy="1150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AE8DDE-1855-72A5-07C7-25A949D44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964" y="3777508"/>
            <a:ext cx="2907323" cy="15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9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Vanilla RNN Gradient flow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9274419" cy="44450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간단하지만 길수록 </a:t>
            </a:r>
            <a:r>
              <a:rPr lang="en-US" altLang="ko-KR" sz="1600" dirty="0"/>
              <a:t>gradient vanishing </a:t>
            </a:r>
            <a:r>
              <a:rPr lang="ko-KR" altLang="en-US" sz="1600" dirty="0"/>
              <a:t>문제가 커짐</a:t>
            </a:r>
            <a:r>
              <a:rPr lang="en-US" altLang="ko-KR" sz="1600" dirty="0"/>
              <a:t>. </a:t>
            </a:r>
            <a:r>
              <a:rPr lang="ko-KR" altLang="en-US" sz="1600" dirty="0"/>
              <a:t>따라서 장기 의존성에 약함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FFA593-D082-DD08-5D07-F6B1451A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3" y="2382613"/>
            <a:ext cx="7728333" cy="269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51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LSTM(Long Short-Term Memory)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7867651" cy="62833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600" dirty="0"/>
              <a:t>정보의 흐름을 조절하는 여러 개의 게이트를 사용하여 장기 의존성을 향상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Gradient vanishing </a:t>
            </a:r>
            <a:r>
              <a:rPr lang="ko-KR" altLang="en-US" sz="1600" dirty="0"/>
              <a:t>문제 해결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402B22-3F80-629E-252C-AEC35DAF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9" y="1835529"/>
            <a:ext cx="4785175" cy="227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A293C7-9FE7-1AA1-95C7-AA16355B6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29" y="4308428"/>
            <a:ext cx="4576325" cy="21697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E8CBC6-BF49-E501-4052-8B6BF7B9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527" y="2560584"/>
            <a:ext cx="6526614" cy="28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96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Computer Vision Tasks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229AE4-8D03-75F3-71ED-F32484F9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6" y="1904141"/>
            <a:ext cx="10050585" cy="4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48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Semantic Segmentation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이미지의 각 픽셀을 특정 클래스에 할당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E652E7-D050-FEAA-3281-AD76A358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1" y="1573328"/>
            <a:ext cx="3089815" cy="24708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2ECCDA-1075-5D3F-6DA3-899C79C1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56" y="2141793"/>
            <a:ext cx="2130516" cy="15017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7C374F-F30A-F896-A50F-A0E7570EC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542" y="1159031"/>
            <a:ext cx="5167115" cy="2201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75FA94-3A59-EF13-531B-74A206B3C1CD}"/>
              </a:ext>
            </a:extLst>
          </p:cNvPr>
          <p:cNvSpPr txBox="1"/>
          <p:nvPr/>
        </p:nvSpPr>
        <p:spPr>
          <a:xfrm>
            <a:off x="5959516" y="7343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Sliding Window: </a:t>
            </a:r>
            <a:r>
              <a:rPr lang="ko-KR" altLang="en-US" dirty="0"/>
              <a:t>한 패치 씩</a:t>
            </a:r>
            <a:r>
              <a:rPr lang="en-US" altLang="ko-KR" dirty="0"/>
              <a:t> CNN</a:t>
            </a:r>
            <a:r>
              <a:rPr lang="ko-KR" altLang="en-US" dirty="0"/>
              <a:t>으로 분류</a:t>
            </a:r>
            <a:r>
              <a:rPr lang="en-US" altLang="ko-KR" dirty="0"/>
              <a:t>. </a:t>
            </a:r>
            <a:r>
              <a:rPr lang="ko-KR" altLang="en-US" dirty="0"/>
              <a:t>비효율적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7EAF1-5E89-BDC9-4C3D-54CDA9638D0A}"/>
              </a:ext>
            </a:extLst>
          </p:cNvPr>
          <p:cNvSpPr txBox="1"/>
          <p:nvPr/>
        </p:nvSpPr>
        <p:spPr>
          <a:xfrm>
            <a:off x="5808453" y="331252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Fully Convolutional Network (FCN): </a:t>
            </a:r>
            <a:r>
              <a:rPr lang="ko-KR" altLang="en-US" sz="1600" dirty="0"/>
              <a:t>이미지 전체 동시 분류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8616CF-D79E-798F-0DD8-F8E7748A9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04" y="3773490"/>
            <a:ext cx="5615190" cy="19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In-Network </a:t>
            </a:r>
            <a:r>
              <a:rPr lang="en-US" altLang="ko-KR" dirty="0" err="1"/>
              <a:t>Upsampling</a:t>
            </a:r>
            <a:r>
              <a:rPr lang="en-US" altLang="ko-KR" dirty="0"/>
              <a:t>: </a:t>
            </a:r>
            <a:r>
              <a:rPr lang="en-US" altLang="ko-KR" dirty="0" err="1"/>
              <a:t>Unpooling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최대 값을 사용하여 위치 복원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EF8C1F-BF37-FF6C-4384-BF83BA49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732796"/>
            <a:ext cx="5796573" cy="17133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2FF47D-915A-0199-4170-13661F65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4" y="3540369"/>
            <a:ext cx="5869243" cy="25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23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8969619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Learnable </a:t>
            </a:r>
            <a:r>
              <a:rPr lang="en-US" altLang="ko-KR" dirty="0" err="1"/>
              <a:t>Upsampling</a:t>
            </a:r>
            <a:r>
              <a:rPr lang="en-US" altLang="ko-KR" dirty="0"/>
              <a:t>: Transpose Convolution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8508512" cy="1144152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컨볼루션</a:t>
            </a:r>
            <a:r>
              <a:rPr lang="ko-KR" altLang="en-US" sz="1600" dirty="0"/>
              <a:t> 연산을 역방향으로 하여 작은 특징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큰 출력으로 확장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학습 가능한 가중치를 통해</a:t>
            </a:r>
            <a:r>
              <a:rPr lang="en-US" altLang="ko-KR" sz="1600" dirty="0"/>
              <a:t>, </a:t>
            </a:r>
            <a:r>
              <a:rPr lang="ko-KR" altLang="en-US" sz="1600" dirty="0"/>
              <a:t>더 정교한 복원 가능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B1CDD-C79C-6E82-A422-E372FD5A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1" y="3970216"/>
            <a:ext cx="5401527" cy="19404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C4ED3C-D40D-ECBE-59A1-A34EE62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9" y="1825747"/>
            <a:ext cx="4890666" cy="19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1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Classifier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218223"/>
            <a:ext cx="7103721" cy="34827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선형 함수로 점수를 낸 뒤에 분류</a:t>
            </a:r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0BEA06-1711-213D-FCED-61B72DA86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3505537"/>
            <a:ext cx="7326636" cy="2972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0A7155-21EA-39EA-1395-3B4AC360D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0" y="2458390"/>
            <a:ext cx="4077269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13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Classification + Localization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이미지 분류 후 위치를 지정해주는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ADCA58-6B54-F752-BD75-DFCC0075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3" y="2001506"/>
            <a:ext cx="7786170" cy="3720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D4CE61-6615-998F-7C27-D99024CE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49" y="3775599"/>
            <a:ext cx="1780874" cy="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62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Object Detection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여러 개의 위치와 클래스를 예측하는 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47D695-584A-B7F8-F2E0-F9EF87D0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1" y="1472914"/>
            <a:ext cx="6399212" cy="3315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9409FC-E03E-837F-DF36-85AF3132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728" y="1961661"/>
            <a:ext cx="5015559" cy="20887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BEB83-1024-0A2E-ABE6-8C873D400BCF}"/>
              </a:ext>
            </a:extLst>
          </p:cNvPr>
          <p:cNvSpPr txBox="1"/>
          <p:nvPr/>
        </p:nvSpPr>
        <p:spPr>
          <a:xfrm>
            <a:off x="789354" y="485925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이미지에서 객체가 있을 가능성이 높은 영역을 선택한 후</a:t>
            </a:r>
            <a:r>
              <a:rPr lang="en-US" altLang="ko-KR" sz="1600" dirty="0"/>
              <a:t>, </a:t>
            </a:r>
            <a:r>
              <a:rPr lang="ko-KR" altLang="en-US" sz="1600" dirty="0"/>
              <a:t>각 영역마다 </a:t>
            </a:r>
            <a:r>
              <a:rPr lang="en-US" altLang="ko-KR" sz="1600" dirty="0"/>
              <a:t>CNN</a:t>
            </a:r>
            <a:r>
              <a:rPr lang="ko-KR" altLang="en-US" sz="1600" dirty="0"/>
              <a:t>을 적용하여 객체의 위치와 클래스를 예측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8412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F587C7-4849-F420-93C0-92C1F29E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0" y="1734765"/>
            <a:ext cx="4371682" cy="3235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607C28-48EF-1508-E849-077949E98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61" y="2500922"/>
            <a:ext cx="5561931" cy="2685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DA20B-2FCC-02D8-CFEA-EE9F6D148507}"/>
              </a:ext>
            </a:extLst>
          </p:cNvPr>
          <p:cNvSpPr txBox="1"/>
          <p:nvPr/>
        </p:nvSpPr>
        <p:spPr>
          <a:xfrm>
            <a:off x="467990" y="5380002"/>
            <a:ext cx="43716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R-CNN</a:t>
            </a:r>
            <a:r>
              <a:rPr lang="ko-KR" altLang="en-US" sz="1200" dirty="0"/>
              <a:t>의 단점을 보완하여</a:t>
            </a:r>
            <a:r>
              <a:rPr lang="en-US" altLang="ko-KR" sz="1200" dirty="0"/>
              <a:t>, </a:t>
            </a:r>
            <a:r>
              <a:rPr lang="ko-KR" altLang="en-US" sz="1200" dirty="0"/>
              <a:t>이미지 전체에서 특징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한 번만 계산하고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이를 활용하여 속도와 효율성을 높임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908A9-BC6A-CADF-F892-28003B93359D}"/>
              </a:ext>
            </a:extLst>
          </p:cNvPr>
          <p:cNvSpPr txBox="1"/>
          <p:nvPr/>
        </p:nvSpPr>
        <p:spPr>
          <a:xfrm>
            <a:off x="5959516" y="538000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CNN</a:t>
            </a:r>
            <a:r>
              <a:rPr lang="ko-KR" altLang="en-US" sz="1400" dirty="0"/>
              <a:t>에 객체 제안 과정을 통합하여</a:t>
            </a:r>
            <a:r>
              <a:rPr lang="en-US" altLang="ko-KR" sz="1400" dirty="0"/>
              <a:t>, </a:t>
            </a:r>
            <a:r>
              <a:rPr lang="ko-KR" altLang="en-US" sz="1400" dirty="0"/>
              <a:t>검출 속도를 크게 개선한 방법</a:t>
            </a:r>
          </a:p>
        </p:txBody>
      </p:sp>
    </p:spTree>
    <p:extLst>
      <p:ext uri="{BB962C8B-B14F-4D97-AF65-F5344CB8AC3E}">
        <p14:creationId xmlns:p14="http://schemas.microsoft.com/office/powerpoint/2010/main" val="1639980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YOLO / SSD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48348"/>
            <a:ext cx="4804019" cy="628337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YOLO: </a:t>
            </a:r>
            <a:r>
              <a:rPr lang="ko-KR" altLang="en-US" sz="1600" dirty="0"/>
              <a:t>이미지 전체를 한 번에 처리하여 객체를 검출하는 방법으로</a:t>
            </a:r>
            <a:r>
              <a:rPr lang="en-US" altLang="ko-KR" sz="1600" dirty="0"/>
              <a:t>, </a:t>
            </a:r>
            <a:r>
              <a:rPr lang="ko-KR" altLang="en-US" sz="1600" dirty="0"/>
              <a:t>매우 빠름</a:t>
            </a:r>
            <a:endParaRPr lang="ko-KR" altLang="en-US" sz="1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6E9DC5-5B17-E96F-0572-3F35839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16" y="2129514"/>
            <a:ext cx="8562403" cy="3680137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327D8CFE-7CAD-FE3C-1734-32F77BAFEB6F}"/>
              </a:ext>
            </a:extLst>
          </p:cNvPr>
          <p:cNvSpPr txBox="1">
            <a:spLocks/>
          </p:cNvSpPr>
          <p:nvPr/>
        </p:nvSpPr>
        <p:spPr>
          <a:xfrm>
            <a:off x="5375518" y="1048349"/>
            <a:ext cx="4804019" cy="628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SSD: </a:t>
            </a:r>
            <a:r>
              <a:rPr lang="ko-KR" altLang="en-US" sz="1600" dirty="0"/>
              <a:t>다양한 크기의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박스를 예측하여</a:t>
            </a:r>
            <a:r>
              <a:rPr lang="en-US" altLang="ko-KR" sz="1600" dirty="0"/>
              <a:t>, </a:t>
            </a:r>
            <a:r>
              <a:rPr lang="ko-KR" altLang="en-US" sz="1600" dirty="0"/>
              <a:t>객체 검출을 한 번에 수행하는 방법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40062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First Layer: Visualize Filters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7945804" cy="87842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첫번째 레이어에서는 비교적 간단한 패턴이나 </a:t>
            </a:r>
            <a:r>
              <a:rPr lang="ko-KR" altLang="en-US" sz="1600" dirty="0" err="1"/>
              <a:t>엣지가</a:t>
            </a:r>
            <a:r>
              <a:rPr lang="ko-KR" altLang="en-US" sz="1600" dirty="0"/>
              <a:t> 감지됨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0F6973-58C6-34CB-188B-63A978E6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090000"/>
            <a:ext cx="8859486" cy="3553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4637CA-F443-CCFE-56E7-CE98A998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968" y="930883"/>
            <a:ext cx="2105319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5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Last Layer: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6601559" cy="534552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CNN</a:t>
            </a:r>
            <a:r>
              <a:rPr lang="ko-KR" altLang="en-US" sz="1600" dirty="0"/>
              <a:t>의 마지막 레이어인 </a:t>
            </a:r>
            <a:r>
              <a:rPr lang="en-US" altLang="ko-KR" sz="1600" dirty="0"/>
              <a:t>FC7</a:t>
            </a:r>
            <a:r>
              <a:rPr lang="ko-KR" altLang="en-US" sz="1600" dirty="0"/>
              <a:t>에서 </a:t>
            </a:r>
            <a:r>
              <a:rPr lang="en-US" altLang="ko-KR" sz="1600" dirty="0"/>
              <a:t>4096</a:t>
            </a:r>
            <a:r>
              <a:rPr lang="ko-KR" altLang="en-US" sz="1600" dirty="0"/>
              <a:t>차원의 벡터가 생성되며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이미지의 복잡한 특징을 압축한 것</a:t>
            </a:r>
            <a:r>
              <a:rPr lang="en-US" altLang="ko-KR" sz="1600" dirty="0"/>
              <a:t>. </a:t>
            </a:r>
            <a:r>
              <a:rPr lang="ko-KR" altLang="en-US" sz="1600" dirty="0"/>
              <a:t>분류에</a:t>
            </a:r>
            <a:r>
              <a:rPr lang="en-US" altLang="ko-KR" sz="1600" dirty="0"/>
              <a:t> </a:t>
            </a:r>
            <a:r>
              <a:rPr lang="ko-KR" altLang="en-US" sz="1600" dirty="0"/>
              <a:t>중요한 역할을 함</a:t>
            </a:r>
            <a:endParaRPr lang="ko-KR" altLang="en-US" sz="1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28787E-07F1-294A-B534-4FD5A060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3" y="1916342"/>
            <a:ext cx="2975371" cy="4379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A62880-5B82-8143-7A8A-C541BA5B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85" y="1916342"/>
            <a:ext cx="2975371" cy="437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1B0557-1744-F9E1-4642-38C06E8B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213" y="2344477"/>
            <a:ext cx="6230219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24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957D6-1448-6720-4725-3E61809FE223}"/>
              </a:ext>
            </a:extLst>
          </p:cNvPr>
          <p:cNvSpPr txBox="1"/>
          <p:nvPr/>
        </p:nvSpPr>
        <p:spPr>
          <a:xfrm>
            <a:off x="156308" y="1683211"/>
            <a:ext cx="3876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Visualizing Activations: </a:t>
            </a:r>
            <a:r>
              <a:rPr lang="en-US" altLang="ko-KR" dirty="0" err="1"/>
              <a:t>cnn</a:t>
            </a:r>
            <a:r>
              <a:rPr lang="ko-KR" altLang="en-US" dirty="0"/>
              <a:t>의 특정 레이어에서 활성화된 맵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C6A9FE-F64D-4C0C-B4C9-F741F18F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8" y="2427681"/>
            <a:ext cx="3876959" cy="2802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1EEB60-B965-CB99-8C26-1FF0DC2A970F}"/>
              </a:ext>
            </a:extLst>
          </p:cNvPr>
          <p:cNvSpPr txBox="1"/>
          <p:nvPr/>
        </p:nvSpPr>
        <p:spPr>
          <a:xfrm>
            <a:off x="5939692" y="16832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Maximally Activating Patches: </a:t>
            </a:r>
            <a:r>
              <a:rPr lang="ko-KR" altLang="en-US" sz="1400" dirty="0"/>
              <a:t>네트워크에서 특정 채널이 가장 많이 활성화되는 이미지 패치를 시각화</a:t>
            </a:r>
            <a:r>
              <a:rPr lang="en-US" altLang="ko-KR" sz="1400" dirty="0"/>
              <a:t>.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FC998D2-E58C-E769-A7DC-43CCB6AC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748" y="2555631"/>
            <a:ext cx="2492653" cy="2993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B26F08-DE3E-9FBE-C731-624FD1A1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394" y="2613727"/>
            <a:ext cx="3929493" cy="28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2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F8718-918E-F823-5EF0-2754E31EB469}"/>
              </a:ext>
            </a:extLst>
          </p:cNvPr>
          <p:cNvSpPr txBox="1"/>
          <p:nvPr/>
        </p:nvSpPr>
        <p:spPr>
          <a:xfrm>
            <a:off x="171939" y="1761367"/>
            <a:ext cx="343877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Occlusion Experiments: </a:t>
            </a:r>
            <a:r>
              <a:rPr lang="ko-KR" altLang="en-US" sz="1400" dirty="0"/>
              <a:t>일부를 가려서 그 부분이 </a:t>
            </a:r>
            <a:r>
              <a:rPr lang="ko-KR" altLang="en-US" sz="1400" dirty="0" err="1"/>
              <a:t>미치는영향</a:t>
            </a:r>
            <a:r>
              <a:rPr lang="ko-KR" altLang="en-US" sz="1400" dirty="0"/>
              <a:t> 분석</a:t>
            </a:r>
            <a:r>
              <a:rPr lang="en-US" altLang="ko-KR" sz="1400" dirty="0"/>
              <a:t>. </a:t>
            </a:r>
            <a:r>
              <a:rPr lang="ko-KR" altLang="en-US" sz="1400" dirty="0"/>
              <a:t>중요한 영역을 선별 할 수 있는 </a:t>
            </a:r>
            <a:r>
              <a:rPr lang="ko-KR" altLang="en-US" sz="1400" dirty="0" err="1"/>
              <a:t>히트맵</a:t>
            </a:r>
            <a:r>
              <a:rPr lang="ko-KR" altLang="en-US" sz="1400" dirty="0"/>
              <a:t> 형성</a:t>
            </a:r>
            <a:r>
              <a:rPr lang="en-US" altLang="ko-KR" sz="1400" dirty="0"/>
              <a:t>.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98271A5-8DD3-66D2-1CB2-5F337363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8" y="2782834"/>
            <a:ext cx="4608548" cy="24143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E2B360-9B69-4C3C-971E-D6E3455A10F0}"/>
              </a:ext>
            </a:extLst>
          </p:cNvPr>
          <p:cNvSpPr txBox="1"/>
          <p:nvPr/>
        </p:nvSpPr>
        <p:spPr>
          <a:xfrm>
            <a:off x="5681785" y="1859504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Saliency Maps: </a:t>
            </a:r>
            <a:r>
              <a:rPr lang="ko-KR" altLang="en-US" sz="1400" dirty="0"/>
              <a:t>특정 클래스 예측에서 중요한 픽셀을 시각화</a:t>
            </a:r>
            <a:r>
              <a:rPr lang="en-US" altLang="ko-KR" sz="1400" dirty="0"/>
              <a:t>. </a:t>
            </a:r>
            <a:r>
              <a:rPr lang="ko-KR" altLang="en-US" sz="1400" dirty="0"/>
              <a:t>이 기법은 이미지의 각 픽셀에 대해 클래스 점수의 기울기를 계산하여 중요한 영역을 강조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521EEC-1BA6-B198-AA37-1E89DCF8A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859" y="2464339"/>
            <a:ext cx="4857291" cy="24311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761F30-0C04-4D4F-6D7E-EE2DFEF9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210" y="4895527"/>
            <a:ext cx="5409150" cy="16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92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603849"/>
            <a:ext cx="7969250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Intermediate features via (guided) backprop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9743342" cy="87842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특정 중간 뉴런의 활성화를 설명하기 위해 역전파를 사용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이때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 </a:t>
            </a:r>
            <a:r>
              <a:rPr lang="ko-KR" altLang="en-US" sz="1600" dirty="0"/>
              <a:t>함수에서 긍정적인 기울기만을 전파해 이미지가 더 명확하게 시각화</a:t>
            </a:r>
            <a:r>
              <a:rPr lang="en-US" altLang="ko-KR" sz="1600" dirty="0"/>
              <a:t>.</a:t>
            </a:r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82054A-C8ED-0602-BC3F-9185864B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129" y="2086707"/>
            <a:ext cx="5552140" cy="33624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2AD3AE-8078-2BA6-B8E7-8F4EA27F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272" y="2086706"/>
            <a:ext cx="2932857" cy="33624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B35358-F5F7-1FDC-660D-A2BC39DCE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1355"/>
            <a:ext cx="3664395" cy="14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4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Gradient Ascent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8891465" cy="67522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뉴런을 최대한 활성화하는 합성 이미지를 생성하는 방법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기울기 상승법을 사용하여 뉴런이 최대한 반응하도록 이미지를 조정</a:t>
            </a:r>
            <a:r>
              <a:rPr lang="en-US" altLang="ko-KR" sz="1600" dirty="0"/>
              <a:t>.</a:t>
            </a:r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42C856-9E71-4EBD-A54A-5ACC9F445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777714"/>
            <a:ext cx="4100156" cy="2056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17D7CC-9D30-8344-1431-3682A94C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921" y="0"/>
            <a:ext cx="4511824" cy="32025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9A9540-122E-8D30-6331-C9FCBAF6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4" y="4284878"/>
            <a:ext cx="5235131" cy="2182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0B9AF4-216C-CA09-8F76-AAD54169A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46" y="3935850"/>
            <a:ext cx="1831231" cy="313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DCA3E9-9A77-4A8A-7AA1-3FB39F95C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798" y="1852112"/>
            <a:ext cx="1831231" cy="18868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EFA97B-6D81-814C-3CE6-90BDE5A2C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363" y="3738947"/>
            <a:ext cx="6095382" cy="272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8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Loss Functions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6"/>
            <a:ext cx="7717179" cy="57976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모델의 예측 값과 실제 값의 차이를 보여주는 함수</a:t>
            </a:r>
            <a:r>
              <a:rPr lang="en-US" altLang="ko-KR" sz="1600" dirty="0"/>
              <a:t>. </a:t>
            </a:r>
            <a:r>
              <a:rPr lang="ko-KR" altLang="en-US" sz="1600" dirty="0"/>
              <a:t>낮을수록 성능이 좋은 것이며</a:t>
            </a:r>
            <a:r>
              <a:rPr lang="en-US" altLang="ko-KR" sz="1600" dirty="0"/>
              <a:t>, </a:t>
            </a:r>
            <a:r>
              <a:rPr lang="ko-KR" altLang="en-US" sz="1600" dirty="0"/>
              <a:t>이 값을 최소화 하여 모델을 최적화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EEBA0-C2C0-9505-BF67-F3F55BDFC62F}"/>
              </a:ext>
            </a:extLst>
          </p:cNvPr>
          <p:cNvSpPr txBox="1"/>
          <p:nvPr/>
        </p:nvSpPr>
        <p:spPr>
          <a:xfrm>
            <a:off x="361950" y="1682246"/>
            <a:ext cx="8295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Multiclass SVM LOSS: </a:t>
            </a:r>
            <a:r>
              <a:rPr lang="ko-KR" altLang="en-US" dirty="0"/>
              <a:t>정답 점수와 오답의 점수의 차이가 양수면 그대로 </a:t>
            </a:r>
            <a:r>
              <a:rPr lang="en-US" altLang="ko-KR" dirty="0"/>
              <a:t>loss </a:t>
            </a:r>
            <a:r>
              <a:rPr lang="ko-KR" altLang="en-US" dirty="0"/>
              <a:t>값이 되고 음수면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반환되어 </a:t>
            </a:r>
            <a:r>
              <a:rPr lang="en-US" altLang="ko-KR" dirty="0"/>
              <a:t>loss </a:t>
            </a:r>
            <a:r>
              <a:rPr lang="ko-KR" altLang="en-US" dirty="0"/>
              <a:t>값에 추가됨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loss</a:t>
            </a:r>
            <a:r>
              <a:rPr lang="ko-KR" altLang="en-US" dirty="0"/>
              <a:t>를 다 더하고 분류 대상의 수로 나눠서 최종</a:t>
            </a:r>
            <a:r>
              <a:rPr lang="en-US" altLang="ko-KR" dirty="0"/>
              <a:t> loss </a:t>
            </a:r>
            <a:r>
              <a:rPr lang="ko-KR" altLang="en-US" dirty="0"/>
              <a:t>를 계산함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8ED7C5-6826-1E67-C043-D2FB2E2F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39" y="2714370"/>
            <a:ext cx="3366692" cy="18951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7FB0B3-EEEE-3B62-B1E0-27D111DD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17" y="2714370"/>
            <a:ext cx="3644396" cy="25354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827B98-4014-AF09-EE18-F562325CB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57" y="2714370"/>
            <a:ext cx="3467190" cy="20029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80BD58-1740-4770-B54B-49424A47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539" y="4609528"/>
            <a:ext cx="3366692" cy="18754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3C0D9C5-C3A9-AB93-B412-B17BF8657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626" y="4609527"/>
            <a:ext cx="3366692" cy="19019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203A646-B616-362C-29DA-3307096C8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91" y="5367358"/>
            <a:ext cx="3494964" cy="9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00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603849"/>
            <a:ext cx="7109558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DeepDream</a:t>
            </a:r>
            <a:r>
              <a:rPr lang="en-US" altLang="ko-KR" dirty="0"/>
              <a:t>: Amplify existing features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9180635" cy="370429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sz="2400" dirty="0"/>
              <a:t>NN</a:t>
            </a:r>
            <a:r>
              <a:rPr lang="ko-KR" altLang="en-US" sz="2400" dirty="0"/>
              <a:t>의 특정 레이어에서 활성화된 뉴런을 증폭시켜 이미지를 변화시키는 기법</a:t>
            </a:r>
            <a:r>
              <a:rPr lang="en-US" altLang="ko-KR" sz="2400" dirty="0"/>
              <a:t>.</a:t>
            </a:r>
            <a:r>
              <a:rPr lang="ko-KR" altLang="en-US" sz="3600" dirty="0"/>
              <a:t> </a:t>
            </a:r>
            <a:r>
              <a:rPr lang="ko-KR" altLang="en-US" sz="2500" dirty="0"/>
              <a:t>네트워크가 학습한 패턴을 강조하는 이미지를 생성</a:t>
            </a:r>
            <a:r>
              <a:rPr lang="en-US" altLang="ko-KR" sz="2500" dirty="0"/>
              <a:t>.</a:t>
            </a:r>
            <a:endParaRPr lang="en-US" altLang="ko-KR" sz="2100" dirty="0"/>
          </a:p>
          <a:p>
            <a:endParaRPr lang="en-US" altLang="ko-KR" sz="2100" dirty="0"/>
          </a:p>
          <a:p>
            <a:endParaRPr lang="en-US" altLang="ko-KR" sz="2400" dirty="0"/>
          </a:p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696DF-AD89-4CD3-D848-76FC2A128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555262"/>
            <a:ext cx="5672872" cy="3031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7B6C0B-4D32-5EFD-DD93-40FEF79C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54" y="1516355"/>
            <a:ext cx="5497396" cy="30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99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CA501-C294-E660-88D8-D9992812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81" y="1994410"/>
            <a:ext cx="3759200" cy="209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DFE586-FB1B-9CA4-F050-8AD0062D8AD4}"/>
              </a:ext>
            </a:extLst>
          </p:cNvPr>
          <p:cNvSpPr txBox="1"/>
          <p:nvPr/>
        </p:nvSpPr>
        <p:spPr>
          <a:xfrm>
            <a:off x="71193" y="16250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Texture Synthesis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578D50-5E68-81BC-0D0F-21ED9F0D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792" y="1866605"/>
            <a:ext cx="6809582" cy="2347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0C90BA-E5ED-8908-13E7-5BFA3DC1D89B}"/>
              </a:ext>
            </a:extLst>
          </p:cNvPr>
          <p:cNvSpPr txBox="1"/>
          <p:nvPr/>
        </p:nvSpPr>
        <p:spPr>
          <a:xfrm>
            <a:off x="5894754" y="1561176"/>
            <a:ext cx="6131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Texture Synthesis: Nearest Neighbor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131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2C20E-0402-9B6F-9043-92F952C7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2" y="1886137"/>
            <a:ext cx="8402442" cy="3511148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441" y="2482186"/>
            <a:ext cx="9266605" cy="581445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2400" dirty="0"/>
              <a:t>VGG </a:t>
            </a:r>
            <a:r>
              <a:rPr lang="ko-KR" altLang="en-US" sz="2400" dirty="0"/>
              <a:t>네트워크를 활용하여 콘텐츠 이미지와 스타일 이미지 간의 손실을 최소화하면서 스타일 변환을 수행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주어진 콘텐츠 이미지에 다른 스타일을 적용하여 새로운 이미지를 생성하는 과정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2985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603849"/>
            <a:ext cx="8039588" cy="444500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Supervised vs Unsupervised Learning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9CDC97-07A6-C4EC-F269-599D1607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95" y="1764693"/>
            <a:ext cx="4622626" cy="20469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1F0104-1EFE-7D93-EB91-D3B607A4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21" y="1765650"/>
            <a:ext cx="4715744" cy="20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72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Generative Models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9" y="1075417"/>
            <a:ext cx="5335465" cy="534552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주어진 훈련 세트로 같은 분포의 새로운 샘플을 제작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2056D4-7D6F-28B9-66DF-9D76EB38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08" y="2017720"/>
            <a:ext cx="8106906" cy="2391109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C8F201E-8395-CB80-E518-AA1E43E9C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" y="55254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명시적 밀도 추정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모델의 밀도를 명시적으로 정의하고 이를 최적화.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암시적 밀도 추정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밀도를 명시적으로 정의하지 않고 샘플링만 가능.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1C05E-76CB-6AA0-1F7D-DB330D3E06BE}"/>
              </a:ext>
            </a:extLst>
          </p:cNvPr>
          <p:cNvSpPr txBox="1"/>
          <p:nvPr/>
        </p:nvSpPr>
        <p:spPr>
          <a:xfrm>
            <a:off x="812800" y="4787326"/>
            <a:ext cx="654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비지도 학습의 밀도추정 문제 해결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909A7-6DC7-30D9-622E-5C2DD6889DFB}"/>
              </a:ext>
            </a:extLst>
          </p:cNvPr>
          <p:cNvSpPr txBox="1"/>
          <p:nvPr/>
        </p:nvSpPr>
        <p:spPr>
          <a:xfrm>
            <a:off x="665162" y="5838092"/>
            <a:ext cx="580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예술적 영역에 응용이 좋고 시뮬레이션</a:t>
            </a:r>
            <a:r>
              <a:rPr lang="en-US" altLang="ko-KR" dirty="0"/>
              <a:t>, </a:t>
            </a:r>
            <a:r>
              <a:rPr lang="ko-KR" altLang="en-US" dirty="0"/>
              <a:t>강화학습에 유리</a:t>
            </a:r>
            <a:r>
              <a:rPr lang="en-US" altLang="ko-KR" dirty="0"/>
              <a:t>, </a:t>
            </a:r>
            <a:r>
              <a:rPr lang="ko-KR" altLang="en-US" dirty="0"/>
              <a:t>유용한 특징 표현 학습 가능</a:t>
            </a:r>
          </a:p>
        </p:txBody>
      </p:sp>
    </p:spTree>
    <p:extLst>
      <p:ext uri="{BB962C8B-B14F-4D97-AF65-F5344CB8AC3E}">
        <p14:creationId xmlns:p14="http://schemas.microsoft.com/office/powerpoint/2010/main" val="3675452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PixelRNN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10814050" cy="597075"/>
          </a:xfrm>
        </p:spPr>
        <p:txBody>
          <a:bodyPr>
            <a:normAutofit lnSpcReduction="10000"/>
          </a:bodyPr>
          <a:lstStyle/>
          <a:p>
            <a:r>
              <a:rPr lang="ko-KR" altLang="en-US" sz="1400" dirty="0"/>
              <a:t>이미지를 순차적으로 생성하며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이전 픽셀들에 의존해 </a:t>
            </a:r>
            <a:r>
              <a:rPr lang="en-US" altLang="ko-KR" sz="1400" dirty="0"/>
              <a:t>RNN(LSTM)</a:t>
            </a:r>
            <a:r>
              <a:rPr lang="ko-KR" altLang="en-US" sz="1400" dirty="0"/>
              <a:t>을 사용해 다음 픽셀을 예측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순차적인 생성으로 인해 속도가 느림</a:t>
            </a:r>
            <a:r>
              <a:rPr lang="en-US" altLang="ko-KR" sz="1400" dirty="0"/>
              <a:t>.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A4EFD-2BAC-939B-E0D3-0EDC6BDF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09" y="2393133"/>
            <a:ext cx="3096057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528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PixelCNN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6"/>
            <a:ext cx="7867650" cy="1230121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RNN </a:t>
            </a:r>
            <a:r>
              <a:rPr lang="ko-KR" altLang="en-US" sz="1600" dirty="0"/>
              <a:t>대신 </a:t>
            </a:r>
            <a:r>
              <a:rPr lang="en-US" altLang="ko-KR" sz="1600" dirty="0"/>
              <a:t>CNN</a:t>
            </a:r>
            <a:r>
              <a:rPr lang="ko-KR" altLang="en-US" sz="1600" dirty="0"/>
              <a:t>을 사용해 문맥 영역을 기반으로 이전 픽셀의 의존성을 모델링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CNN</a:t>
            </a:r>
            <a:r>
              <a:rPr lang="ko-KR" altLang="en-US" sz="1600" dirty="0"/>
              <a:t>을 통해 병렬 학습이 가능</a:t>
            </a:r>
            <a:r>
              <a:rPr lang="en-US" altLang="ko-KR" sz="1600" dirty="0"/>
              <a:t>, </a:t>
            </a:r>
            <a:r>
              <a:rPr lang="ko-KR" altLang="en-US" sz="1600" dirty="0"/>
              <a:t>학습 속도가 빠름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여전히 순차적 생성으로 인해 느림</a:t>
            </a:r>
            <a:r>
              <a:rPr lang="en-US" altLang="ko-KR" sz="1600" dirty="0"/>
              <a:t>.</a:t>
            </a:r>
          </a:p>
          <a:p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09F59D-12F5-0933-CB69-666E6C778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93" y="2159140"/>
            <a:ext cx="3916301" cy="36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1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4233496" cy="370429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E13915-ECF7-39FC-709A-EEE5514E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03849"/>
            <a:ext cx="10288436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074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Variational Autoencoders, VAE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1" y="1074038"/>
            <a:ext cx="5866912" cy="88624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VAE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오토인코더의</a:t>
            </a:r>
            <a:r>
              <a:rPr lang="ko-KR" altLang="en-US" sz="1600" dirty="0"/>
              <a:t> 확장으로</a:t>
            </a:r>
            <a:r>
              <a:rPr lang="en-US" altLang="ko-KR" sz="1600" dirty="0"/>
              <a:t>, </a:t>
            </a:r>
            <a:r>
              <a:rPr lang="ko-KR" altLang="en-US" sz="1600" dirty="0"/>
              <a:t>잠재 변수 </a:t>
            </a:r>
            <a:r>
              <a:rPr lang="en-US" altLang="ko-KR" sz="1600" dirty="0"/>
              <a:t>z</a:t>
            </a:r>
            <a:r>
              <a:rPr lang="ko-KR" altLang="en-US" sz="1600" dirty="0"/>
              <a:t>를 통해 데이터의 생성 과정을 모델링</a:t>
            </a:r>
            <a:r>
              <a:rPr lang="en-US" altLang="ko-KR" sz="1600" dirty="0"/>
              <a:t>.</a:t>
            </a:r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81B054-4834-8C10-7115-DF29D744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1582424"/>
            <a:ext cx="5476142" cy="22602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5CF071-1114-1C82-11BB-09D5A77B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94" y="287791"/>
            <a:ext cx="1904906" cy="3613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F999C5-2301-441B-5225-1D1A5C33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7779"/>
            <a:ext cx="3991901" cy="23771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BBB51C-3A14-1B9E-8D67-320B63DAA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74" y="3984493"/>
            <a:ext cx="5275917" cy="23673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C7FDD6-8B8D-1ADB-B0A8-CBA07ABB6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093" y="3953109"/>
            <a:ext cx="5286424" cy="23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55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6789127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Generative Adversarial Networks, GANs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5827835" cy="89406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밀도 함수를 명시적으로 모델링하지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단순한 분포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랜덤 노이즈</a:t>
            </a:r>
            <a:r>
              <a:rPr lang="en-US" altLang="ko-KR" sz="1400" dirty="0"/>
              <a:t>)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샘플링하여</a:t>
            </a:r>
            <a:r>
              <a:rPr lang="en-US" altLang="ko-KR" sz="1400" dirty="0"/>
              <a:t>, </a:t>
            </a:r>
            <a:r>
              <a:rPr lang="ko-KR" altLang="en-US" sz="1400" dirty="0"/>
              <a:t>복잡한 훈련 분포로 변환하는 변환을 학습</a:t>
            </a:r>
            <a:r>
              <a:rPr lang="en-US" altLang="ko-KR" sz="1400" dirty="0"/>
              <a:t>.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8BCD81-1800-F075-08FD-3CDA0306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641230"/>
            <a:ext cx="5989894" cy="2693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1D5101-3AFF-9557-AC75-B74B587F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5" y="1347639"/>
            <a:ext cx="6049462" cy="26700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410C7A-786E-AA8C-F7F5-B7748146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799" y="4311260"/>
            <a:ext cx="5193002" cy="21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0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Regoularization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8712602" cy="637635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/>
              <a:t>모델이 복잡해지는 것을 방지하고</a:t>
            </a:r>
            <a:r>
              <a:rPr lang="en-US" altLang="ko-KR" sz="1600" dirty="0"/>
              <a:t>, </a:t>
            </a:r>
            <a:r>
              <a:rPr lang="ko-KR" altLang="en-US" sz="1600" dirty="0"/>
              <a:t>과적합을 막아 일반화 성능을 향상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파란색 그래프는 복잡하고 일반화에서 제대로 된 성능을 보이지 못함</a:t>
            </a:r>
            <a:r>
              <a:rPr lang="en-US" altLang="ko-KR" sz="1600" dirty="0"/>
              <a:t>.)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52FE1D-6E02-32B1-7944-C9B288A6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922771"/>
            <a:ext cx="7002803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6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Classifier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주어진 입력을 클래스별 확률로 변환하는 함수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92EDE3-D1F0-23B5-9126-87BD760E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6" y="1340610"/>
            <a:ext cx="3810532" cy="800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DF17E-6BDF-E9F3-0D6A-AB723FBDD927}"/>
              </a:ext>
            </a:extLst>
          </p:cNvPr>
          <p:cNvSpPr txBox="1"/>
          <p:nvPr/>
        </p:nvSpPr>
        <p:spPr>
          <a:xfrm>
            <a:off x="116446" y="2303362"/>
            <a:ext cx="6644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는 클래스 </a:t>
            </a:r>
            <a:r>
              <a:rPr lang="en-US" altLang="ko-KR" dirty="0"/>
              <a:t>k</a:t>
            </a:r>
            <a:r>
              <a:rPr lang="ko-KR" altLang="en-US" dirty="0"/>
              <a:t>에 대한 확률</a:t>
            </a:r>
            <a:r>
              <a:rPr lang="en-US" altLang="ko-KR" dirty="0"/>
              <a:t>, </a:t>
            </a:r>
            <a:r>
              <a:rPr lang="ko-KR" altLang="en-US" dirty="0"/>
              <a:t>위의 항은 클래스 </a:t>
            </a:r>
            <a:r>
              <a:rPr lang="en-US" altLang="ko-KR" dirty="0"/>
              <a:t>K</a:t>
            </a:r>
            <a:r>
              <a:rPr lang="ko-KR" altLang="en-US" dirty="0"/>
              <a:t>에 대한 점수를 지수로 하는 항</a:t>
            </a:r>
            <a:r>
              <a:rPr lang="en-US" altLang="ko-KR" dirty="0"/>
              <a:t>, </a:t>
            </a:r>
            <a:r>
              <a:rPr lang="ko-KR" altLang="en-US" dirty="0"/>
              <a:t>밑의 항은 모든 클래스의 점수를 각각 지수로 하는 항들의 합이며 각 클래스의 확률의 합은 </a:t>
            </a:r>
            <a:r>
              <a:rPr lang="en-US" altLang="ko-KR" dirty="0"/>
              <a:t>1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A3A800-E84A-CD07-196A-AE5814A5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6" y="3429000"/>
            <a:ext cx="4972744" cy="714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E4839B-E07E-5EEB-B574-995398BBFE8A}"/>
              </a:ext>
            </a:extLst>
          </p:cNvPr>
          <p:cNvSpPr txBox="1"/>
          <p:nvPr/>
        </p:nvSpPr>
        <p:spPr>
          <a:xfrm>
            <a:off x="5251709" y="3536424"/>
            <a:ext cx="6644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마이너스를 붙여 </a:t>
            </a:r>
            <a:r>
              <a:rPr lang="en-US" altLang="ko-KR" dirty="0"/>
              <a:t>loss function</a:t>
            </a:r>
            <a:r>
              <a:rPr lang="ko-KR" altLang="en-US" dirty="0"/>
              <a:t>으로도 사용함</a:t>
            </a:r>
            <a:r>
              <a:rPr lang="en-US" altLang="ko-KR" dirty="0"/>
              <a:t>. </a:t>
            </a:r>
            <a:r>
              <a:rPr lang="ko-KR" altLang="en-US" dirty="0"/>
              <a:t>손실함수의 최소값은 </a:t>
            </a:r>
            <a:r>
              <a:rPr lang="en-US" altLang="ko-KR" dirty="0"/>
              <a:t>0, </a:t>
            </a:r>
            <a:r>
              <a:rPr lang="ko-KR" altLang="en-US" dirty="0"/>
              <a:t>최대값은 무한대이다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SVM</a:t>
            </a:r>
            <a:r>
              <a:rPr lang="ko-KR" altLang="en-US" dirty="0"/>
              <a:t>보다는 각 확률에 집중하는 손실함수이다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CC4980-3015-0C3E-EB8E-47D1D1066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4216512"/>
            <a:ext cx="4889759" cy="19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34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603849"/>
            <a:ext cx="8515832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Optimization: </a:t>
            </a:r>
            <a:r>
              <a:rPr lang="ko-KR" altLang="en-US" sz="2000" dirty="0"/>
              <a:t>손실 함수를 최소화하는 </a:t>
            </a:r>
            <a:r>
              <a:rPr lang="en-US" altLang="ko-KR" sz="2000" dirty="0"/>
              <a:t>W(parameter)</a:t>
            </a:r>
            <a:r>
              <a:rPr lang="ko-KR" altLang="en-US" sz="2000" dirty="0"/>
              <a:t>를 구하는 과정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905840"/>
            <a:ext cx="11207337" cy="1331882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Gradient Descent: </a:t>
            </a:r>
            <a:r>
              <a:rPr lang="ko-KR" altLang="en-US" sz="1700" dirty="0"/>
              <a:t>손실 함수의 기울기를 계산하여 </a:t>
            </a:r>
            <a:r>
              <a:rPr lang="en-US" altLang="ko-KR" sz="1700" dirty="0"/>
              <a:t>parameter</a:t>
            </a:r>
            <a:r>
              <a:rPr lang="ko-KR" altLang="en-US" sz="1700" dirty="0"/>
              <a:t>를 업데이트 하는 방법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아래와 같이 </a:t>
            </a:r>
            <a:r>
              <a:rPr lang="en-US" altLang="ko-KR" sz="1700" dirty="0"/>
              <a:t>W</a:t>
            </a:r>
            <a:r>
              <a:rPr lang="ko-KR" altLang="en-US" sz="1700" dirty="0"/>
              <a:t>에 </a:t>
            </a:r>
            <a:r>
              <a:rPr lang="en-US" altLang="ko-KR" sz="1700" dirty="0"/>
              <a:t>Learning Rate</a:t>
            </a:r>
            <a:r>
              <a:rPr lang="ko-KR" altLang="en-US" sz="1700" dirty="0"/>
              <a:t> </a:t>
            </a:r>
            <a:r>
              <a:rPr lang="en-US" altLang="ko-KR" sz="1700" dirty="0"/>
              <a:t>*</a:t>
            </a:r>
            <a:r>
              <a:rPr lang="ko-KR" altLang="en-US" sz="1700" dirty="0"/>
              <a:t> </a:t>
            </a:r>
            <a:r>
              <a:rPr lang="en-US" altLang="ko-KR" sz="1700" dirty="0"/>
              <a:t>Loss function</a:t>
            </a:r>
            <a:r>
              <a:rPr lang="ko-KR" altLang="en-US" sz="1700" dirty="0"/>
              <a:t>의 </a:t>
            </a:r>
            <a:r>
              <a:rPr lang="ko-KR" altLang="en-US" sz="1700" dirty="0" err="1"/>
              <a:t>편미분</a:t>
            </a:r>
            <a:r>
              <a:rPr lang="ko-KR" altLang="en-US" sz="1700" dirty="0"/>
              <a:t> 값을 </a:t>
            </a:r>
            <a:r>
              <a:rPr lang="ko-KR" altLang="en-US" sz="1700" dirty="0" err="1"/>
              <a:t>뺀값을</a:t>
            </a:r>
            <a:r>
              <a:rPr lang="ko-KR" altLang="en-US" sz="1700" dirty="0"/>
              <a:t> 다음 </a:t>
            </a:r>
            <a:r>
              <a:rPr lang="en-US" altLang="ko-KR" sz="1700" dirty="0"/>
              <a:t>W</a:t>
            </a:r>
            <a:r>
              <a:rPr lang="ko-KR" altLang="en-US" sz="1700" dirty="0"/>
              <a:t>로 사용한다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3017BB-C4DE-DE16-60A6-F19937F9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866" y="3151339"/>
            <a:ext cx="238158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1801</Words>
  <Application>Microsoft Office PowerPoint</Application>
  <PresentationFormat>와이드스크린</PresentationFormat>
  <Paragraphs>252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9" baseType="lpstr">
      <vt:lpstr>나눔고딕</vt:lpstr>
      <vt:lpstr>나눔고딕OTF</vt:lpstr>
      <vt:lpstr>나눔명조OTF ExtraBold</vt:lpstr>
      <vt:lpstr>나눔스퀘어OTF_ac</vt:lpstr>
      <vt:lpstr>마루 부리OTF 굵은</vt:lpstr>
      <vt:lpstr>마루 부리OTF 조금굵은</vt:lpstr>
      <vt:lpstr>맑은 고딕</vt:lpstr>
      <vt:lpstr>Arial</vt:lpstr>
      <vt:lpstr>Franklin Gothic Demi Cond</vt:lpstr>
      <vt:lpstr>Office 테마</vt:lpstr>
      <vt:lpstr>2024..</vt:lpstr>
      <vt:lpstr>K-nn</vt:lpstr>
      <vt:lpstr>K-nn(k-최근접 이웃)</vt:lpstr>
      <vt:lpstr>Hyperparameters</vt:lpstr>
      <vt:lpstr>Linear Classifier</vt:lpstr>
      <vt:lpstr>Loss Functions</vt:lpstr>
      <vt:lpstr>Regoularization</vt:lpstr>
      <vt:lpstr>Softmax Classifier</vt:lpstr>
      <vt:lpstr>Optimization: 손실 함수를 최소화하는 W(parameter)를 구하는 과정</vt:lpstr>
      <vt:lpstr>Backpropagation</vt:lpstr>
      <vt:lpstr>Neural Networks</vt:lpstr>
      <vt:lpstr>Fully Connected Layer</vt:lpstr>
      <vt:lpstr>Convolutional Neural Networks(CNN)</vt:lpstr>
      <vt:lpstr>Convolutional Neural Networks(CNN)</vt:lpstr>
      <vt:lpstr>Pooling Layer</vt:lpstr>
      <vt:lpstr>Activation functions</vt:lpstr>
      <vt:lpstr>Sigmoid</vt:lpstr>
      <vt:lpstr>tanh</vt:lpstr>
      <vt:lpstr>ReLU(Rectified Linear Unit)</vt:lpstr>
      <vt:lpstr>Data Preprocessing</vt:lpstr>
      <vt:lpstr>Weight Initialization</vt:lpstr>
      <vt:lpstr>Batch Normalization</vt:lpstr>
      <vt:lpstr>Babysitting the Learning Process</vt:lpstr>
      <vt:lpstr>Hyperparameter Optimization</vt:lpstr>
      <vt:lpstr>Optimization </vt:lpstr>
      <vt:lpstr>SGD+Momentum</vt:lpstr>
      <vt:lpstr>AdaGrad</vt:lpstr>
      <vt:lpstr>RMSProp</vt:lpstr>
      <vt:lpstr>Adam (almost)</vt:lpstr>
      <vt:lpstr>First-Order Optimization</vt:lpstr>
      <vt:lpstr>Model Ensembles</vt:lpstr>
      <vt:lpstr>Regularization</vt:lpstr>
      <vt:lpstr>Transfer Learning</vt:lpstr>
      <vt:lpstr>PowerPoint 프레젠테이션</vt:lpstr>
      <vt:lpstr>AlexNet</vt:lpstr>
      <vt:lpstr>VGGNet</vt:lpstr>
      <vt:lpstr>GoogLeNet</vt:lpstr>
      <vt:lpstr>ResNet</vt:lpstr>
      <vt:lpstr>RNN</vt:lpstr>
      <vt:lpstr>RNN</vt:lpstr>
      <vt:lpstr>RNN: Computational Graph</vt:lpstr>
      <vt:lpstr>Backpropagation through time Loss</vt:lpstr>
      <vt:lpstr>Truncated BPTT</vt:lpstr>
      <vt:lpstr>Vanilla RNN Gradient flow</vt:lpstr>
      <vt:lpstr>LSTM(Long Short-Term Memory)</vt:lpstr>
      <vt:lpstr>Computer Vision Tasks</vt:lpstr>
      <vt:lpstr>Semantic Segmentation</vt:lpstr>
      <vt:lpstr>In-Network Upsampling: Unpooling</vt:lpstr>
      <vt:lpstr>Learnable Upsampling: Transpose Convolution</vt:lpstr>
      <vt:lpstr>Classification + Localization </vt:lpstr>
      <vt:lpstr>Object Detection</vt:lpstr>
      <vt:lpstr>PowerPoint 프레젠테이션</vt:lpstr>
      <vt:lpstr>YOLO / SSD</vt:lpstr>
      <vt:lpstr>CNN First Layer: Visualize Filters </vt:lpstr>
      <vt:lpstr>CNN Last Layer:</vt:lpstr>
      <vt:lpstr>PowerPoint 프레젠테이션</vt:lpstr>
      <vt:lpstr>PowerPoint 프레젠테이션</vt:lpstr>
      <vt:lpstr>Intermediate features via (guided) backprop</vt:lpstr>
      <vt:lpstr>Gradient Ascent</vt:lpstr>
      <vt:lpstr>DeepDream: Amplify existing features</vt:lpstr>
      <vt:lpstr>PowerPoint 프레젠테이션</vt:lpstr>
      <vt:lpstr>PowerPoint 프레젠테이션</vt:lpstr>
      <vt:lpstr>Supervised vs Unsupervised Learning</vt:lpstr>
      <vt:lpstr>Generative Models</vt:lpstr>
      <vt:lpstr>PixelRNN</vt:lpstr>
      <vt:lpstr>PixelCNN</vt:lpstr>
      <vt:lpstr>PowerPoint 프레젠테이션</vt:lpstr>
      <vt:lpstr>Variational Autoencoders, VAE</vt:lpstr>
      <vt:lpstr>Generative Adversarial Networks, GANs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부제목 입력</dc:title>
  <dc:creator>권나현</dc:creator>
  <cp:lastModifiedBy>성재 한</cp:lastModifiedBy>
  <cp:revision>10</cp:revision>
  <dcterms:created xsi:type="dcterms:W3CDTF">2023-07-20T19:53:34Z</dcterms:created>
  <dcterms:modified xsi:type="dcterms:W3CDTF">2024-08-17T21:01:38Z</dcterms:modified>
</cp:coreProperties>
</file>